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8229600" cx="14630400"/>
  <p:notesSz cx="8229600" cy="14630400"/>
  <p:embeddedFontLst>
    <p:embeddedFont>
      <p:font typeface="Raleway"/>
      <p:regular r:id="rId36"/>
      <p:bold r:id="rId37"/>
      <p:italic r:id="rId38"/>
      <p:boldItalic r:id="rId39"/>
    </p:embeddedFont>
    <p:embeddedFont>
      <p:font typeface="Robo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iv9CAaZ2SzLNsdKU5jy0wcEtaQ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44" Type="http://customschemas.google.com/relationships/presentationmetadata" Target="metadata"/><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aleway-bold.fntdata"/><Relationship Id="rId14" Type="http://schemas.openxmlformats.org/officeDocument/2006/relationships/slide" Target="slides/slide10.xml"/><Relationship Id="rId36" Type="http://schemas.openxmlformats.org/officeDocument/2006/relationships/font" Target="fonts/Raleway-regular.fntdata"/><Relationship Id="rId17" Type="http://schemas.openxmlformats.org/officeDocument/2006/relationships/slide" Target="slides/slide13.xml"/><Relationship Id="rId39" Type="http://schemas.openxmlformats.org/officeDocument/2006/relationships/font" Target="fonts/Raleway-boldItalic.fntdata"/><Relationship Id="rId16" Type="http://schemas.openxmlformats.org/officeDocument/2006/relationships/slide" Target="slides/slide12.xml"/><Relationship Id="rId38" Type="http://schemas.openxmlformats.org/officeDocument/2006/relationships/font" Target="fonts/Raleway-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5" name="Google Shape;8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3" name="Google Shape;253;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54" name="Google Shape;254;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72" name="Google Shape;272;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84" name="Google Shape;284;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07" name="Google Shape;307;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p1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21" name="Google Shape;321;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p1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0" name="Google Shape;340;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1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63" name="Google Shape;363;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1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7" name="Google Shape;377;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1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92" name="Google Shape;392;p1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1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04" name="Google Shape;404;p1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 name="Google Shape;93;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4" name="Google Shape;94;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p2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3" name="Google Shape;423;p2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2" name="Google Shape;432;p2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33" name="Google Shape;433;p2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1" name="Google Shape;441;p2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2" name="Google Shape;442;p2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2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3" name="Google Shape;453;p2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4" name="Google Shape;454;p2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2" name="Google Shape;462;p2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63" name="Google Shape;463;p2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2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87" name="Google Shape;487;p2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4" name="Google Shape;494;p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5" name="Google Shape;495;p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2" name="Google Shape;502;p2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03" name="Google Shape;503;p2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2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9" name="Google Shape;509;p2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0" name="Google Shape;510;p2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p2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28" name="Google Shape;528;p2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2" name="Google Shape;102;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0: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1:notes"/>
          <p:cNvSpPr txBox="1"/>
          <p:nvPr>
            <p:ph idx="1" type="body"/>
          </p:nvPr>
        </p:nvSpPr>
        <p:spPr>
          <a:xfrm>
            <a:off x="822950" y="6949425"/>
            <a:ext cx="6583675" cy="65836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notes"/>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4" name="Google Shape;12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52" name="Google Shape;152;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 name="Google Shape;174;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75" name="Google Shape;175;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 name="Google Shape;197;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98" name="Google Shape;198;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5" name="Google Shape;225;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38" name="Google Shape;238;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3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3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33" name="Shape 33"/>
        <p:cNvGrpSpPr/>
        <p:nvPr/>
      </p:nvGrpSpPr>
      <p:grpSpPr>
        <a:xfrm>
          <a:off x="0" y="0"/>
          <a:ext cx="0" cy="0"/>
          <a:chOff x="0" y="0"/>
          <a:chExt cx="0" cy="0"/>
        </a:xfrm>
      </p:grpSpPr>
      <p:sp>
        <p:nvSpPr>
          <p:cNvPr id="34" name="Google Shape;34;p42"/>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36" name="Shape 36"/>
        <p:cNvGrpSpPr/>
        <p:nvPr/>
      </p:nvGrpSpPr>
      <p:grpSpPr>
        <a:xfrm>
          <a:off x="0" y="0"/>
          <a:ext cx="0" cy="0"/>
          <a:chOff x="0" y="0"/>
          <a:chExt cx="0" cy="0"/>
        </a:xfrm>
      </p:grpSpPr>
      <p:sp>
        <p:nvSpPr>
          <p:cNvPr id="37" name="Google Shape;37;p4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39" name="Shape 39"/>
        <p:cNvGrpSpPr/>
        <p:nvPr/>
      </p:nvGrpSpPr>
      <p:grpSpPr>
        <a:xfrm>
          <a:off x="0" y="0"/>
          <a:ext cx="0" cy="0"/>
          <a:chOff x="0" y="0"/>
          <a:chExt cx="0" cy="0"/>
        </a:xfrm>
      </p:grpSpPr>
      <p:sp>
        <p:nvSpPr>
          <p:cNvPr id="40" name="Google Shape;40;p44"/>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42" name="Shape 42"/>
        <p:cNvGrpSpPr/>
        <p:nvPr/>
      </p:nvGrpSpPr>
      <p:grpSpPr>
        <a:xfrm>
          <a:off x="0" y="0"/>
          <a:ext cx="0" cy="0"/>
          <a:chOff x="0" y="0"/>
          <a:chExt cx="0" cy="0"/>
        </a:xfrm>
      </p:grpSpPr>
      <p:sp>
        <p:nvSpPr>
          <p:cNvPr id="43" name="Google Shape;43;p4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spTree>
      <p:nvGrpSpPr>
        <p:cNvPr id="45" name="Shape 45"/>
        <p:cNvGrpSpPr/>
        <p:nvPr/>
      </p:nvGrpSpPr>
      <p:grpSpPr>
        <a:xfrm>
          <a:off x="0" y="0"/>
          <a:ext cx="0" cy="0"/>
          <a:chOff x="0" y="0"/>
          <a:chExt cx="0" cy="0"/>
        </a:xfrm>
      </p:grpSpPr>
      <p:sp>
        <p:nvSpPr>
          <p:cNvPr id="46" name="Google Shape;46;p4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spTree>
      <p:nvGrpSpPr>
        <p:cNvPr id="48" name="Shape 48"/>
        <p:cNvGrpSpPr/>
        <p:nvPr/>
      </p:nvGrpSpPr>
      <p:grpSpPr>
        <a:xfrm>
          <a:off x="0" y="0"/>
          <a:ext cx="0" cy="0"/>
          <a:chOff x="0" y="0"/>
          <a:chExt cx="0" cy="0"/>
        </a:xfrm>
      </p:grpSpPr>
      <p:sp>
        <p:nvSpPr>
          <p:cNvPr id="49" name="Google Shape;49;p4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spTree>
      <p:nvGrpSpPr>
        <p:cNvPr id="51" name="Shape 51"/>
        <p:cNvGrpSpPr/>
        <p:nvPr/>
      </p:nvGrpSpPr>
      <p:grpSpPr>
        <a:xfrm>
          <a:off x="0" y="0"/>
          <a:ext cx="0" cy="0"/>
          <a:chOff x="0" y="0"/>
          <a:chExt cx="0" cy="0"/>
        </a:xfrm>
      </p:grpSpPr>
      <p:sp>
        <p:nvSpPr>
          <p:cNvPr id="52" name="Google Shape;52;p4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spTree>
      <p:nvGrpSpPr>
        <p:cNvPr id="54" name="Shape 54"/>
        <p:cNvGrpSpPr/>
        <p:nvPr/>
      </p:nvGrpSpPr>
      <p:grpSpPr>
        <a:xfrm>
          <a:off x="0" y="0"/>
          <a:ext cx="0" cy="0"/>
          <a:chOff x="0" y="0"/>
          <a:chExt cx="0" cy="0"/>
        </a:xfrm>
      </p:grpSpPr>
      <p:sp>
        <p:nvSpPr>
          <p:cNvPr id="55" name="Google Shape;55;p49"/>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spTree>
      <p:nvGrpSpPr>
        <p:cNvPr id="57" name="Shape 57"/>
        <p:cNvGrpSpPr/>
        <p:nvPr/>
      </p:nvGrpSpPr>
      <p:grpSpPr>
        <a:xfrm>
          <a:off x="0" y="0"/>
          <a:ext cx="0" cy="0"/>
          <a:chOff x="0" y="0"/>
          <a:chExt cx="0" cy="0"/>
        </a:xfrm>
      </p:grpSpPr>
      <p:sp>
        <p:nvSpPr>
          <p:cNvPr id="58" name="Google Shape;58;p50"/>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spTree>
      <p:nvGrpSpPr>
        <p:cNvPr id="60" name="Shape 60"/>
        <p:cNvGrpSpPr/>
        <p:nvPr/>
      </p:nvGrpSpPr>
      <p:grpSpPr>
        <a:xfrm>
          <a:off x="0" y="0"/>
          <a:ext cx="0" cy="0"/>
          <a:chOff x="0" y="0"/>
          <a:chExt cx="0" cy="0"/>
        </a:xfrm>
      </p:grpSpPr>
      <p:sp>
        <p:nvSpPr>
          <p:cNvPr id="61" name="Google Shape;61;p51"/>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9" name="Shape 9"/>
        <p:cNvGrpSpPr/>
        <p:nvPr/>
      </p:nvGrpSpPr>
      <p:grpSpPr>
        <a:xfrm>
          <a:off x="0" y="0"/>
          <a:ext cx="0" cy="0"/>
          <a:chOff x="0" y="0"/>
          <a:chExt cx="0" cy="0"/>
        </a:xfrm>
      </p:grpSpPr>
      <p:sp>
        <p:nvSpPr>
          <p:cNvPr id="10" name="Google Shape;10;p34"/>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4"/>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4 master">
  <p:cSld name="Slide 24 master">
    <p:spTree>
      <p:nvGrpSpPr>
        <p:cNvPr id="63" name="Shape 63"/>
        <p:cNvGrpSpPr/>
        <p:nvPr/>
      </p:nvGrpSpPr>
      <p:grpSpPr>
        <a:xfrm>
          <a:off x="0" y="0"/>
          <a:ext cx="0" cy="0"/>
          <a:chOff x="0" y="0"/>
          <a:chExt cx="0" cy="0"/>
        </a:xfrm>
      </p:grpSpPr>
      <p:sp>
        <p:nvSpPr>
          <p:cNvPr id="64" name="Google Shape;64;p52"/>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2"/>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5 master">
  <p:cSld name="Slide 25 master">
    <p:spTree>
      <p:nvGrpSpPr>
        <p:cNvPr id="66" name="Shape 66"/>
        <p:cNvGrpSpPr/>
        <p:nvPr/>
      </p:nvGrpSpPr>
      <p:grpSpPr>
        <a:xfrm>
          <a:off x="0" y="0"/>
          <a:ext cx="0" cy="0"/>
          <a:chOff x="0" y="0"/>
          <a:chExt cx="0" cy="0"/>
        </a:xfrm>
      </p:grpSpPr>
      <p:sp>
        <p:nvSpPr>
          <p:cNvPr id="67" name="Google Shape;67;p53"/>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3"/>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9" name="Shape 69"/>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0" name="Shape 70"/>
        <p:cNvGrpSpPr/>
        <p:nvPr/>
      </p:nvGrpSpPr>
      <p:grpSpPr>
        <a:xfrm>
          <a:off x="0" y="0"/>
          <a:ext cx="0" cy="0"/>
          <a:chOff x="0" y="0"/>
          <a:chExt cx="0" cy="0"/>
        </a:xfrm>
      </p:grpSpPr>
      <p:sp>
        <p:nvSpPr>
          <p:cNvPr id="71" name="Google Shape;71;p5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3" name="Shape 73"/>
        <p:cNvGrpSpPr/>
        <p:nvPr/>
      </p:nvGrpSpPr>
      <p:grpSpPr>
        <a:xfrm>
          <a:off x="0" y="0"/>
          <a:ext cx="0" cy="0"/>
          <a:chOff x="0" y="0"/>
          <a:chExt cx="0" cy="0"/>
        </a:xfrm>
      </p:grpSpPr>
      <p:sp>
        <p:nvSpPr>
          <p:cNvPr id="74" name="Google Shape;74;p5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spTree>
      <p:nvGrpSpPr>
        <p:cNvPr id="76" name="Shape 76"/>
        <p:cNvGrpSpPr/>
        <p:nvPr/>
      </p:nvGrpSpPr>
      <p:grpSpPr>
        <a:xfrm>
          <a:off x="0" y="0"/>
          <a:ext cx="0" cy="0"/>
          <a:chOff x="0" y="0"/>
          <a:chExt cx="0" cy="0"/>
        </a:xfrm>
      </p:grpSpPr>
      <p:sp>
        <p:nvSpPr>
          <p:cNvPr id="77" name="Google Shape;77;p5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spTree>
      <p:nvGrpSpPr>
        <p:cNvPr id="79" name="Shape 79"/>
        <p:cNvGrpSpPr/>
        <p:nvPr/>
      </p:nvGrpSpPr>
      <p:grpSpPr>
        <a:xfrm>
          <a:off x="0" y="0"/>
          <a:ext cx="0" cy="0"/>
          <a:chOff x="0" y="0"/>
          <a:chExt cx="0" cy="0"/>
        </a:xfrm>
      </p:grpSpPr>
      <p:sp>
        <p:nvSpPr>
          <p:cNvPr id="80" name="Google Shape;80;p5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2" name="Shape 12"/>
        <p:cNvGrpSpPr/>
        <p:nvPr/>
      </p:nvGrpSpPr>
      <p:grpSpPr>
        <a:xfrm>
          <a:off x="0" y="0"/>
          <a:ext cx="0" cy="0"/>
          <a:chOff x="0" y="0"/>
          <a:chExt cx="0" cy="0"/>
        </a:xfrm>
      </p:grpSpPr>
      <p:sp>
        <p:nvSpPr>
          <p:cNvPr id="13" name="Google Shape;13;p35"/>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5"/>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15" name="Shape 15"/>
        <p:cNvGrpSpPr/>
        <p:nvPr/>
      </p:nvGrpSpPr>
      <p:grpSpPr>
        <a:xfrm>
          <a:off x="0" y="0"/>
          <a:ext cx="0" cy="0"/>
          <a:chOff x="0" y="0"/>
          <a:chExt cx="0" cy="0"/>
        </a:xfrm>
      </p:grpSpPr>
      <p:sp>
        <p:nvSpPr>
          <p:cNvPr id="16" name="Google Shape;16;p36"/>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6"/>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8" name="Shape 18"/>
        <p:cNvGrpSpPr/>
        <p:nvPr/>
      </p:nvGrpSpPr>
      <p:grpSpPr>
        <a:xfrm>
          <a:off x="0" y="0"/>
          <a:ext cx="0" cy="0"/>
          <a:chOff x="0" y="0"/>
          <a:chExt cx="0" cy="0"/>
        </a:xfrm>
      </p:grpSpPr>
      <p:sp>
        <p:nvSpPr>
          <p:cNvPr id="19" name="Google Shape;19;p37"/>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7"/>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1" name="Shape 21"/>
        <p:cNvGrpSpPr/>
        <p:nvPr/>
      </p:nvGrpSpPr>
      <p:grpSpPr>
        <a:xfrm>
          <a:off x="0" y="0"/>
          <a:ext cx="0" cy="0"/>
          <a:chOff x="0" y="0"/>
          <a:chExt cx="0" cy="0"/>
        </a:xfrm>
      </p:grpSpPr>
      <p:sp>
        <p:nvSpPr>
          <p:cNvPr id="22" name="Google Shape;22;p38"/>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8"/>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4" name="Shape 24"/>
        <p:cNvGrpSpPr/>
        <p:nvPr/>
      </p:nvGrpSpPr>
      <p:grpSpPr>
        <a:xfrm>
          <a:off x="0" y="0"/>
          <a:ext cx="0" cy="0"/>
          <a:chOff x="0" y="0"/>
          <a:chExt cx="0" cy="0"/>
        </a:xfrm>
      </p:grpSpPr>
      <p:sp>
        <p:nvSpPr>
          <p:cNvPr id="25" name="Google Shape;25;p39"/>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9"/>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27" name="Shape 27"/>
        <p:cNvGrpSpPr/>
        <p:nvPr/>
      </p:nvGrpSpPr>
      <p:grpSpPr>
        <a:xfrm>
          <a:off x="0" y="0"/>
          <a:ext cx="0" cy="0"/>
          <a:chOff x="0" y="0"/>
          <a:chExt cx="0" cy="0"/>
        </a:xfrm>
      </p:grpSpPr>
      <p:sp>
        <p:nvSpPr>
          <p:cNvPr id="28" name="Google Shape;28;p40"/>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0"/>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0" name="Shape 30"/>
        <p:cNvGrpSpPr/>
        <p:nvPr/>
      </p:nvGrpSpPr>
      <p:grpSpPr>
        <a:xfrm>
          <a:off x="0" y="0"/>
          <a:ext cx="0" cy="0"/>
          <a:chOff x="0" y="0"/>
          <a:chExt cx="0" cy="0"/>
        </a:xfrm>
      </p:grpSpPr>
      <p:sp>
        <p:nvSpPr>
          <p:cNvPr id="31" name="Google Shape;31;p41"/>
          <p:cNvSpPr/>
          <p:nvPr/>
        </p:nvSpPr>
        <p:spPr>
          <a:xfrm>
            <a:off x="0" y="0"/>
            <a:ext cx="14630400" cy="8229600"/>
          </a:xfrm>
          <a:prstGeom prst="rect">
            <a:avLst/>
          </a:prstGeom>
          <a:solidFill>
            <a:srgbClr val="ECEC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1"/>
          <p:cNvSpPr/>
          <p:nvPr/>
        </p:nvSpPr>
        <p:spPr>
          <a:xfrm>
            <a:off x="0" y="0"/>
            <a:ext cx="14630400" cy="8229600"/>
          </a:xfrm>
          <a:prstGeom prst="rect">
            <a:avLst/>
          </a:prstGeom>
          <a:solidFill>
            <a:srgbClr val="FFFF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descr="preencoded.png" id="87" name="Google Shape;87;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8" name="Google Shape;88;p1"/>
          <p:cNvSpPr/>
          <p:nvPr/>
        </p:nvSpPr>
        <p:spPr>
          <a:xfrm>
            <a:off x="793790" y="881182"/>
            <a:ext cx="7556421" cy="2934653"/>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1B1B27"/>
              </a:buClr>
              <a:buSzPts val="6150"/>
              <a:buFont typeface="Raleway"/>
              <a:buNone/>
            </a:pPr>
            <a:r>
              <a:rPr b="0" i="0" lang="en-US" sz="6150" u="none" cap="none" strike="noStrike">
                <a:solidFill>
                  <a:srgbClr val="1B1B27"/>
                </a:solidFill>
                <a:latin typeface="Raleway"/>
                <a:ea typeface="Raleway"/>
                <a:cs typeface="Raleway"/>
                <a:sym typeface="Raleway"/>
              </a:rPr>
              <a:t>Product Metrics for Software Engineering</a:t>
            </a:r>
            <a:endParaRPr b="0" i="0" sz="6150" u="none" cap="none" strike="noStrike">
              <a:solidFill>
                <a:schemeClr val="dk1"/>
              </a:solidFill>
              <a:latin typeface="Calibri"/>
              <a:ea typeface="Calibri"/>
              <a:cs typeface="Calibri"/>
              <a:sym typeface="Calibri"/>
            </a:endParaRPr>
          </a:p>
        </p:txBody>
      </p:sp>
      <p:sp>
        <p:nvSpPr>
          <p:cNvPr id="89" name="Google Shape;89;p1"/>
          <p:cNvSpPr/>
          <p:nvPr/>
        </p:nvSpPr>
        <p:spPr>
          <a:xfrm>
            <a:off x="793800" y="4156001"/>
            <a:ext cx="7556400" cy="30582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b="0" i="0" lang="en-US" sz="1750" u="none" cap="none" strike="noStrike">
                <a:solidFill>
                  <a:srgbClr val="3C3939"/>
                </a:solidFill>
                <a:latin typeface="Roboto"/>
                <a:ea typeface="Roboto"/>
                <a:cs typeface="Roboto"/>
                <a:sym typeface="Roboto"/>
              </a:rPr>
              <a:t>Product metrics provide software engineers with quantitative ways to assess the quality of internal product attributes, enabling quality assessment before a product is built. This presentation explores various types of product metrics for requirements models, design, source code, testing, and maintenance. We'll examine how metrics can provide insights to create effective models, solid code, and thorough tests across different types of software systems.</a:t>
            </a:r>
            <a:endParaRPr b="0" i="0" sz="1750" u="none" cap="none" strike="noStrike">
              <a:solidFill>
                <a:schemeClr val="dk1"/>
              </a:solidFill>
              <a:latin typeface="Calibri"/>
              <a:ea typeface="Calibri"/>
              <a:cs typeface="Calibri"/>
              <a:sym typeface="Calibri"/>
            </a:endParaRPr>
          </a:p>
        </p:txBody>
      </p:sp>
      <p:sp>
        <p:nvSpPr>
          <p:cNvPr id="90" name="Google Shape;90;p1"/>
          <p:cNvSpPr/>
          <p:nvPr/>
        </p:nvSpPr>
        <p:spPr>
          <a:xfrm>
            <a:off x="793790" y="6968371"/>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0"/>
          <p:cNvSpPr/>
          <p:nvPr/>
        </p:nvSpPr>
        <p:spPr>
          <a:xfrm>
            <a:off x="766167" y="774978"/>
            <a:ext cx="13098066" cy="1368266"/>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1B1B27"/>
              </a:buClr>
              <a:buSzPts val="4300"/>
              <a:buFont typeface="Raleway"/>
              <a:buNone/>
            </a:pPr>
            <a:r>
              <a:rPr lang="en-US" sz="4300">
                <a:solidFill>
                  <a:srgbClr val="1B1B27"/>
                </a:solidFill>
                <a:latin typeface="Raleway"/>
                <a:ea typeface="Raleway"/>
                <a:cs typeface="Raleway"/>
                <a:sym typeface="Raleway"/>
              </a:rPr>
              <a:t>More Object-Oriented Design Metrics Characteristics</a:t>
            </a:r>
            <a:endParaRPr sz="4300">
              <a:solidFill>
                <a:schemeClr val="dk1"/>
              </a:solidFill>
              <a:latin typeface="Calibri"/>
              <a:ea typeface="Calibri"/>
              <a:cs typeface="Calibri"/>
              <a:sym typeface="Calibri"/>
            </a:endParaRPr>
          </a:p>
        </p:txBody>
      </p:sp>
      <p:sp>
        <p:nvSpPr>
          <p:cNvPr id="257" name="Google Shape;257;p10"/>
          <p:cNvSpPr/>
          <p:nvPr/>
        </p:nvSpPr>
        <p:spPr>
          <a:xfrm>
            <a:off x="766167" y="2581037"/>
            <a:ext cx="6439614" cy="2327315"/>
          </a:xfrm>
          <a:prstGeom prst="roundRect">
            <a:avLst>
              <a:gd fmla="val 395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992624" y="2807494"/>
            <a:ext cx="2736413" cy="341948"/>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Completeness</a:t>
            </a:r>
            <a:endParaRPr sz="2150">
              <a:solidFill>
                <a:schemeClr val="dk1"/>
              </a:solidFill>
              <a:latin typeface="Calibri"/>
              <a:ea typeface="Calibri"/>
              <a:cs typeface="Calibri"/>
              <a:sym typeface="Calibri"/>
            </a:endParaRPr>
          </a:p>
        </p:txBody>
      </p:sp>
      <p:sp>
        <p:nvSpPr>
          <p:cNvPr id="259" name="Google Shape;259;p10"/>
          <p:cNvSpPr/>
          <p:nvPr/>
        </p:nvSpPr>
        <p:spPr>
          <a:xfrm>
            <a:off x="992624" y="3280767"/>
            <a:ext cx="5986701" cy="1050846"/>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C3939"/>
              </a:buClr>
              <a:buSzPts val="1700"/>
              <a:buFont typeface="Roboto"/>
              <a:buNone/>
            </a:pPr>
            <a:r>
              <a:rPr lang="en-US" sz="1700">
                <a:solidFill>
                  <a:srgbClr val="3C3939"/>
                </a:solidFill>
                <a:latin typeface="Roboto"/>
                <a:ea typeface="Roboto"/>
                <a:cs typeface="Roboto"/>
                <a:sym typeface="Roboto"/>
              </a:rPr>
              <a:t>Similar to sufficiency, but considers multiple points of view. It asks: "What properties are required to fully represent the problem domain object?" This has implications for reusability.</a:t>
            </a:r>
            <a:endParaRPr sz="1700">
              <a:solidFill>
                <a:schemeClr val="dk1"/>
              </a:solidFill>
              <a:latin typeface="Calibri"/>
              <a:ea typeface="Calibri"/>
              <a:cs typeface="Calibri"/>
              <a:sym typeface="Calibri"/>
            </a:endParaRPr>
          </a:p>
        </p:txBody>
      </p:sp>
      <p:sp>
        <p:nvSpPr>
          <p:cNvPr id="260" name="Google Shape;260;p10"/>
          <p:cNvSpPr/>
          <p:nvPr/>
        </p:nvSpPr>
        <p:spPr>
          <a:xfrm>
            <a:off x="7424618" y="2581037"/>
            <a:ext cx="6439614" cy="2327315"/>
          </a:xfrm>
          <a:prstGeom prst="roundRect">
            <a:avLst>
              <a:gd fmla="val 395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7651075" y="2807494"/>
            <a:ext cx="2736413" cy="341948"/>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Cohesion</a:t>
            </a:r>
            <a:endParaRPr sz="2150">
              <a:solidFill>
                <a:schemeClr val="dk1"/>
              </a:solidFill>
              <a:latin typeface="Calibri"/>
              <a:ea typeface="Calibri"/>
              <a:cs typeface="Calibri"/>
              <a:sym typeface="Calibri"/>
            </a:endParaRPr>
          </a:p>
        </p:txBody>
      </p:sp>
      <p:sp>
        <p:nvSpPr>
          <p:cNvPr id="262" name="Google Shape;262;p10"/>
          <p:cNvSpPr/>
          <p:nvPr/>
        </p:nvSpPr>
        <p:spPr>
          <a:xfrm>
            <a:off x="7651075" y="3280767"/>
            <a:ext cx="5986701" cy="140112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C3939"/>
              </a:buClr>
              <a:buSzPts val="1700"/>
              <a:buFont typeface="Roboto"/>
              <a:buNone/>
            </a:pPr>
            <a:r>
              <a:rPr lang="en-US" sz="1700">
                <a:solidFill>
                  <a:srgbClr val="3C3939"/>
                </a:solidFill>
                <a:latin typeface="Roboto"/>
                <a:ea typeface="Roboto"/>
                <a:cs typeface="Roboto"/>
                <a:sym typeface="Roboto"/>
              </a:rPr>
              <a:t>Determined by how well the operations (methods) and properties (attributes) of a class work together to achieve a single, well-defined purpose.</a:t>
            </a:r>
            <a:endParaRPr sz="1700">
              <a:solidFill>
                <a:schemeClr val="dk1"/>
              </a:solidFill>
              <a:latin typeface="Calibri"/>
              <a:ea typeface="Calibri"/>
              <a:cs typeface="Calibri"/>
              <a:sym typeface="Calibri"/>
            </a:endParaRPr>
          </a:p>
        </p:txBody>
      </p:sp>
      <p:sp>
        <p:nvSpPr>
          <p:cNvPr id="263" name="Google Shape;263;p10"/>
          <p:cNvSpPr/>
          <p:nvPr/>
        </p:nvSpPr>
        <p:spPr>
          <a:xfrm>
            <a:off x="766167" y="5127188"/>
            <a:ext cx="6439614" cy="2327315"/>
          </a:xfrm>
          <a:prstGeom prst="roundRect">
            <a:avLst>
              <a:gd fmla="val 395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992624" y="5353645"/>
            <a:ext cx="2736413" cy="341948"/>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Primitiveness</a:t>
            </a:r>
            <a:endParaRPr sz="2150">
              <a:solidFill>
                <a:schemeClr val="dk1"/>
              </a:solidFill>
              <a:latin typeface="Calibri"/>
              <a:ea typeface="Calibri"/>
              <a:cs typeface="Calibri"/>
              <a:sym typeface="Calibri"/>
            </a:endParaRPr>
          </a:p>
        </p:txBody>
      </p:sp>
      <p:sp>
        <p:nvSpPr>
          <p:cNvPr id="265" name="Google Shape;265;p10"/>
          <p:cNvSpPr/>
          <p:nvPr/>
        </p:nvSpPr>
        <p:spPr>
          <a:xfrm>
            <a:off x="992624" y="5826919"/>
            <a:ext cx="5986701" cy="1401128"/>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C3939"/>
              </a:buClr>
              <a:buSzPts val="1700"/>
              <a:buFont typeface="Roboto"/>
              <a:buNone/>
            </a:pPr>
            <a:r>
              <a:rPr lang="en-US" sz="1700">
                <a:solidFill>
                  <a:srgbClr val="3C3939"/>
                </a:solidFill>
                <a:latin typeface="Roboto"/>
                <a:ea typeface="Roboto"/>
                <a:cs typeface="Roboto"/>
                <a:sym typeface="Roboto"/>
              </a:rPr>
              <a:t>The degree to which an operation is atomic - that is, it cannot be constructed out of a sequence of other operations contained within a class. A highly primitive class encapsulates only primitive operations.</a:t>
            </a:r>
            <a:endParaRPr sz="1700">
              <a:solidFill>
                <a:schemeClr val="dk1"/>
              </a:solidFill>
              <a:latin typeface="Calibri"/>
              <a:ea typeface="Calibri"/>
              <a:cs typeface="Calibri"/>
              <a:sym typeface="Calibri"/>
            </a:endParaRPr>
          </a:p>
        </p:txBody>
      </p:sp>
      <p:sp>
        <p:nvSpPr>
          <p:cNvPr id="266" name="Google Shape;266;p10"/>
          <p:cNvSpPr/>
          <p:nvPr/>
        </p:nvSpPr>
        <p:spPr>
          <a:xfrm>
            <a:off x="7424618" y="5127188"/>
            <a:ext cx="6439614" cy="2327315"/>
          </a:xfrm>
          <a:prstGeom prst="roundRect">
            <a:avLst>
              <a:gd fmla="val 395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7651075" y="5353645"/>
            <a:ext cx="2736413" cy="341948"/>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Similarity</a:t>
            </a:r>
            <a:endParaRPr sz="2150">
              <a:solidFill>
                <a:schemeClr val="dk1"/>
              </a:solidFill>
              <a:latin typeface="Calibri"/>
              <a:ea typeface="Calibri"/>
              <a:cs typeface="Calibri"/>
              <a:sym typeface="Calibri"/>
            </a:endParaRPr>
          </a:p>
        </p:txBody>
      </p:sp>
      <p:sp>
        <p:nvSpPr>
          <p:cNvPr id="268" name="Google Shape;268;p10"/>
          <p:cNvSpPr/>
          <p:nvPr/>
        </p:nvSpPr>
        <p:spPr>
          <a:xfrm>
            <a:off x="7651075" y="5826919"/>
            <a:ext cx="5986701" cy="700564"/>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3C3939"/>
              </a:buClr>
              <a:buSzPts val="1700"/>
              <a:buFont typeface="Roboto"/>
              <a:buNone/>
            </a:pPr>
            <a:r>
              <a:rPr lang="en-US" sz="1700">
                <a:solidFill>
                  <a:srgbClr val="3C3939"/>
                </a:solidFill>
                <a:latin typeface="Roboto"/>
                <a:ea typeface="Roboto"/>
                <a:cs typeface="Roboto"/>
                <a:sym typeface="Roboto"/>
              </a:rPr>
              <a:t>The degree to which two or more classes are similar in terms of their structure, function, behavior, or purpose.</a:t>
            </a:r>
            <a:endParaRPr sz="17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1"/>
          <p:cNvSpPr/>
          <p:nvPr/>
        </p:nvSpPr>
        <p:spPr>
          <a:xfrm>
            <a:off x="793790" y="1641158"/>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CK Metrics Suite: Weighted Methods per Class (WMC)</a:t>
            </a:r>
            <a:endParaRPr sz="4450">
              <a:solidFill>
                <a:schemeClr val="dk1"/>
              </a:solidFill>
              <a:latin typeface="Calibri"/>
              <a:ea typeface="Calibri"/>
              <a:cs typeface="Calibri"/>
              <a:sym typeface="Calibri"/>
            </a:endParaRPr>
          </a:p>
        </p:txBody>
      </p:sp>
      <p:sp>
        <p:nvSpPr>
          <p:cNvPr id="275" name="Google Shape;275;p11"/>
          <p:cNvSpPr/>
          <p:nvPr/>
        </p:nvSpPr>
        <p:spPr>
          <a:xfrm>
            <a:off x="793790"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Definition</a:t>
            </a:r>
            <a:endParaRPr sz="2200">
              <a:solidFill>
                <a:schemeClr val="dk1"/>
              </a:solidFill>
              <a:latin typeface="Calibri"/>
              <a:ea typeface="Calibri"/>
              <a:cs typeface="Calibri"/>
              <a:sym typeface="Calibri"/>
            </a:endParaRPr>
          </a:p>
        </p:txBody>
      </p:sp>
      <p:sp>
        <p:nvSpPr>
          <p:cNvPr id="276" name="Google Shape;276;p11"/>
          <p:cNvSpPr/>
          <p:nvPr/>
        </p:nvSpPr>
        <p:spPr>
          <a:xfrm>
            <a:off x="793790" y="4206835"/>
            <a:ext cx="3978116"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WMC = Σci for i = 1 to n, where n is the number of methods and ci is the complexity of each method. The complexity metric should be normalized so that nominal complexity for a method takes on a value of 1.0.</a:t>
            </a:r>
            <a:endParaRPr sz="1750">
              <a:solidFill>
                <a:schemeClr val="dk1"/>
              </a:solidFill>
              <a:latin typeface="Calibri"/>
              <a:ea typeface="Calibri"/>
              <a:cs typeface="Calibri"/>
              <a:sym typeface="Calibri"/>
            </a:endParaRPr>
          </a:p>
        </p:txBody>
      </p:sp>
      <p:sp>
        <p:nvSpPr>
          <p:cNvPr id="277" name="Google Shape;277;p11"/>
          <p:cNvSpPr/>
          <p:nvPr/>
        </p:nvSpPr>
        <p:spPr>
          <a:xfrm>
            <a:off x="5332928"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Interpretation</a:t>
            </a:r>
            <a:endParaRPr sz="2200">
              <a:solidFill>
                <a:schemeClr val="dk1"/>
              </a:solidFill>
              <a:latin typeface="Calibri"/>
              <a:ea typeface="Calibri"/>
              <a:cs typeface="Calibri"/>
              <a:sym typeface="Calibri"/>
            </a:endParaRPr>
          </a:p>
        </p:txBody>
      </p:sp>
      <p:sp>
        <p:nvSpPr>
          <p:cNvPr id="278" name="Google Shape;278;p11"/>
          <p:cNvSpPr/>
          <p:nvPr/>
        </p:nvSpPr>
        <p:spPr>
          <a:xfrm>
            <a:off x="5332928" y="4206835"/>
            <a:ext cx="397811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WMC is an indicator of the amount of effort required to implement and test a class. Larger WMC values suggest more complex inheritance trees and potentially less reusable classes.</a:t>
            </a:r>
            <a:endParaRPr sz="1750">
              <a:solidFill>
                <a:schemeClr val="dk1"/>
              </a:solidFill>
              <a:latin typeface="Calibri"/>
              <a:ea typeface="Calibri"/>
              <a:cs typeface="Calibri"/>
              <a:sym typeface="Calibri"/>
            </a:endParaRPr>
          </a:p>
        </p:txBody>
      </p:sp>
      <p:sp>
        <p:nvSpPr>
          <p:cNvPr id="279" name="Google Shape;279;p11"/>
          <p:cNvSpPr/>
          <p:nvPr/>
        </p:nvSpPr>
        <p:spPr>
          <a:xfrm>
            <a:off x="9872067"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Considerations</a:t>
            </a:r>
            <a:endParaRPr sz="2200">
              <a:solidFill>
                <a:schemeClr val="dk1"/>
              </a:solidFill>
              <a:latin typeface="Calibri"/>
              <a:ea typeface="Calibri"/>
              <a:cs typeface="Calibri"/>
              <a:sym typeface="Calibri"/>
            </a:endParaRPr>
          </a:p>
        </p:txBody>
      </p:sp>
      <p:sp>
        <p:nvSpPr>
          <p:cNvPr id="280" name="Google Shape;280;p11"/>
          <p:cNvSpPr/>
          <p:nvPr/>
        </p:nvSpPr>
        <p:spPr>
          <a:xfrm>
            <a:off x="9872067" y="4206835"/>
            <a:ext cx="397811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Developing a consistent counting approach for methods is important. WMC should be kept as low as reasonable while still fulfilling the class's responsibilities.</a:t>
            </a:r>
            <a:endParaRPr sz="175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descr="preencoded.png" id="286" name="Google Shape;286;p1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87" name="Google Shape;287;p12"/>
          <p:cNvSpPr/>
          <p:nvPr/>
        </p:nvSpPr>
        <p:spPr>
          <a:xfrm>
            <a:off x="793790" y="92535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CK Metrics Suite: Depth of Inheritance Tree (DIT)</a:t>
            </a:r>
            <a:endParaRPr sz="4450">
              <a:solidFill>
                <a:schemeClr val="dk1"/>
              </a:solidFill>
              <a:latin typeface="Calibri"/>
              <a:ea typeface="Calibri"/>
              <a:cs typeface="Calibri"/>
              <a:sym typeface="Calibri"/>
            </a:endParaRPr>
          </a:p>
        </p:txBody>
      </p:sp>
      <p:sp>
        <p:nvSpPr>
          <p:cNvPr id="288" name="Google Shape;288;p12"/>
          <p:cNvSpPr/>
          <p:nvPr/>
        </p:nvSpPr>
        <p:spPr>
          <a:xfrm>
            <a:off x="793790" y="2938224"/>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2"/>
          <p:cNvSpPr/>
          <p:nvPr/>
        </p:nvSpPr>
        <p:spPr>
          <a:xfrm>
            <a:off x="976074" y="3023235"/>
            <a:ext cx="14561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1</a:t>
            </a:r>
            <a:endParaRPr sz="2650">
              <a:solidFill>
                <a:schemeClr val="dk1"/>
              </a:solidFill>
              <a:latin typeface="Calibri"/>
              <a:ea typeface="Calibri"/>
              <a:cs typeface="Calibri"/>
              <a:sym typeface="Calibri"/>
            </a:endParaRPr>
          </a:p>
        </p:txBody>
      </p:sp>
      <p:sp>
        <p:nvSpPr>
          <p:cNvPr id="290" name="Google Shape;290;p12"/>
          <p:cNvSpPr/>
          <p:nvPr/>
        </p:nvSpPr>
        <p:spPr>
          <a:xfrm>
            <a:off x="1530906" y="293822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Definition</a:t>
            </a:r>
            <a:endParaRPr sz="2200">
              <a:solidFill>
                <a:schemeClr val="dk1"/>
              </a:solidFill>
              <a:latin typeface="Calibri"/>
              <a:ea typeface="Calibri"/>
              <a:cs typeface="Calibri"/>
              <a:sym typeface="Calibri"/>
            </a:endParaRPr>
          </a:p>
        </p:txBody>
      </p:sp>
      <p:sp>
        <p:nvSpPr>
          <p:cNvPr id="291" name="Google Shape;291;p12"/>
          <p:cNvSpPr/>
          <p:nvPr/>
        </p:nvSpPr>
        <p:spPr>
          <a:xfrm>
            <a:off x="1530906" y="3428643"/>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DIT is the maximum length from a node to the root of the inheritance tree.</a:t>
            </a:r>
            <a:endParaRPr sz="1750">
              <a:solidFill>
                <a:schemeClr val="dk1"/>
              </a:solidFill>
              <a:latin typeface="Calibri"/>
              <a:ea typeface="Calibri"/>
              <a:cs typeface="Calibri"/>
              <a:sym typeface="Calibri"/>
            </a:endParaRPr>
          </a:p>
        </p:txBody>
      </p:sp>
      <p:sp>
        <p:nvSpPr>
          <p:cNvPr id="292" name="Google Shape;292;p12"/>
          <p:cNvSpPr/>
          <p:nvPr/>
        </p:nvSpPr>
        <p:spPr>
          <a:xfrm>
            <a:off x="4685467" y="2938224"/>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a:off x="4851916" y="3023235"/>
            <a:ext cx="177284"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2</a:t>
            </a:r>
            <a:endParaRPr sz="2650">
              <a:solidFill>
                <a:schemeClr val="dk1"/>
              </a:solidFill>
              <a:latin typeface="Calibri"/>
              <a:ea typeface="Calibri"/>
              <a:cs typeface="Calibri"/>
              <a:sym typeface="Calibri"/>
            </a:endParaRPr>
          </a:p>
        </p:txBody>
      </p:sp>
      <p:sp>
        <p:nvSpPr>
          <p:cNvPr id="294" name="Google Shape;294;p12"/>
          <p:cNvSpPr/>
          <p:nvPr/>
        </p:nvSpPr>
        <p:spPr>
          <a:xfrm>
            <a:off x="5422583" y="293822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Implications</a:t>
            </a:r>
            <a:endParaRPr sz="2200">
              <a:solidFill>
                <a:schemeClr val="dk1"/>
              </a:solidFill>
              <a:latin typeface="Calibri"/>
              <a:ea typeface="Calibri"/>
              <a:cs typeface="Calibri"/>
              <a:sym typeface="Calibri"/>
            </a:endParaRPr>
          </a:p>
        </p:txBody>
      </p:sp>
      <p:sp>
        <p:nvSpPr>
          <p:cNvPr id="295" name="Google Shape;295;p12"/>
          <p:cNvSpPr/>
          <p:nvPr/>
        </p:nvSpPr>
        <p:spPr>
          <a:xfrm>
            <a:off x="5422583" y="3428643"/>
            <a:ext cx="2927747"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As DIT grows, lower-level classes are likely to inherit many methods, potentially making it difficult to predict class behavior.</a:t>
            </a:r>
            <a:endParaRPr sz="1750">
              <a:solidFill>
                <a:schemeClr val="dk1"/>
              </a:solidFill>
              <a:latin typeface="Calibri"/>
              <a:ea typeface="Calibri"/>
              <a:cs typeface="Calibri"/>
              <a:sym typeface="Calibri"/>
            </a:endParaRPr>
          </a:p>
        </p:txBody>
      </p:sp>
      <p:sp>
        <p:nvSpPr>
          <p:cNvPr id="296" name="Google Shape;296;p12"/>
          <p:cNvSpPr/>
          <p:nvPr/>
        </p:nvSpPr>
        <p:spPr>
          <a:xfrm>
            <a:off x="793790" y="5725120"/>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
          <p:cNvSpPr/>
          <p:nvPr/>
        </p:nvSpPr>
        <p:spPr>
          <a:xfrm>
            <a:off x="958096" y="5810131"/>
            <a:ext cx="18168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3</a:t>
            </a:r>
            <a:endParaRPr sz="2650">
              <a:solidFill>
                <a:schemeClr val="dk1"/>
              </a:solidFill>
              <a:latin typeface="Calibri"/>
              <a:ea typeface="Calibri"/>
              <a:cs typeface="Calibri"/>
              <a:sym typeface="Calibri"/>
            </a:endParaRPr>
          </a:p>
        </p:txBody>
      </p:sp>
      <p:sp>
        <p:nvSpPr>
          <p:cNvPr id="298" name="Google Shape;298;p12"/>
          <p:cNvSpPr/>
          <p:nvPr/>
        </p:nvSpPr>
        <p:spPr>
          <a:xfrm>
            <a:off x="1530906" y="572512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Design Complexity</a:t>
            </a:r>
            <a:endParaRPr sz="2200">
              <a:solidFill>
                <a:schemeClr val="dk1"/>
              </a:solidFill>
              <a:latin typeface="Calibri"/>
              <a:ea typeface="Calibri"/>
              <a:cs typeface="Calibri"/>
              <a:sym typeface="Calibri"/>
            </a:endParaRPr>
          </a:p>
        </p:txBody>
      </p:sp>
      <p:sp>
        <p:nvSpPr>
          <p:cNvPr id="299" name="Google Shape;299;p12"/>
          <p:cNvSpPr/>
          <p:nvPr/>
        </p:nvSpPr>
        <p:spPr>
          <a:xfrm>
            <a:off x="1530906" y="6215539"/>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 deep class hierarchy (large DIT) leads to greater design complexity.</a:t>
            </a:r>
            <a:endParaRPr sz="1750">
              <a:solidFill>
                <a:schemeClr val="dk1"/>
              </a:solidFill>
              <a:latin typeface="Calibri"/>
              <a:ea typeface="Calibri"/>
              <a:cs typeface="Calibri"/>
              <a:sym typeface="Calibri"/>
            </a:endParaRPr>
          </a:p>
        </p:txBody>
      </p:sp>
      <p:sp>
        <p:nvSpPr>
          <p:cNvPr id="300" name="Google Shape;300;p12"/>
          <p:cNvSpPr/>
          <p:nvPr/>
        </p:nvSpPr>
        <p:spPr>
          <a:xfrm>
            <a:off x="4685467" y="5725120"/>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2"/>
          <p:cNvSpPr/>
          <p:nvPr/>
        </p:nvSpPr>
        <p:spPr>
          <a:xfrm>
            <a:off x="4847749" y="5810131"/>
            <a:ext cx="18573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4</a:t>
            </a:r>
            <a:endParaRPr sz="2650">
              <a:solidFill>
                <a:schemeClr val="dk1"/>
              </a:solidFill>
              <a:latin typeface="Calibri"/>
              <a:ea typeface="Calibri"/>
              <a:cs typeface="Calibri"/>
              <a:sym typeface="Calibri"/>
            </a:endParaRPr>
          </a:p>
        </p:txBody>
      </p:sp>
      <p:sp>
        <p:nvSpPr>
          <p:cNvPr id="302" name="Google Shape;302;p12"/>
          <p:cNvSpPr/>
          <p:nvPr/>
        </p:nvSpPr>
        <p:spPr>
          <a:xfrm>
            <a:off x="5422583" y="572512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Reusability</a:t>
            </a:r>
            <a:endParaRPr sz="2200">
              <a:solidFill>
                <a:schemeClr val="dk1"/>
              </a:solidFill>
              <a:latin typeface="Calibri"/>
              <a:ea typeface="Calibri"/>
              <a:cs typeface="Calibri"/>
              <a:sym typeface="Calibri"/>
            </a:endParaRPr>
          </a:p>
        </p:txBody>
      </p:sp>
      <p:sp>
        <p:nvSpPr>
          <p:cNvPr id="303" name="Google Shape;303;p12"/>
          <p:cNvSpPr/>
          <p:nvPr/>
        </p:nvSpPr>
        <p:spPr>
          <a:xfrm>
            <a:off x="5422583" y="6215539"/>
            <a:ext cx="2927747"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Large DIT values imply that many methods may be reused through inheritance.</a:t>
            </a:r>
            <a:endParaRPr sz="175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3"/>
          <p:cNvSpPr/>
          <p:nvPr/>
        </p:nvSpPr>
        <p:spPr>
          <a:xfrm>
            <a:off x="793790" y="2177058"/>
            <a:ext cx="1139451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CK Metrics Suite: Number of Children (NOC)</a:t>
            </a:r>
            <a:endParaRPr sz="4450">
              <a:solidFill>
                <a:schemeClr val="dk1"/>
              </a:solidFill>
              <a:latin typeface="Calibri"/>
              <a:ea typeface="Calibri"/>
              <a:cs typeface="Calibri"/>
              <a:sym typeface="Calibri"/>
            </a:endParaRPr>
          </a:p>
        </p:txBody>
      </p:sp>
      <p:sp>
        <p:nvSpPr>
          <p:cNvPr id="310" name="Google Shape;310;p13"/>
          <p:cNvSpPr/>
          <p:nvPr/>
        </p:nvSpPr>
        <p:spPr>
          <a:xfrm>
            <a:off x="793790"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Definition</a:t>
            </a:r>
            <a:endParaRPr sz="2200">
              <a:solidFill>
                <a:schemeClr val="dk1"/>
              </a:solidFill>
              <a:latin typeface="Calibri"/>
              <a:ea typeface="Calibri"/>
              <a:cs typeface="Calibri"/>
              <a:sym typeface="Calibri"/>
            </a:endParaRPr>
          </a:p>
        </p:txBody>
      </p:sp>
      <p:sp>
        <p:nvSpPr>
          <p:cNvPr id="311" name="Google Shape;311;p13"/>
          <p:cNvSpPr/>
          <p:nvPr/>
        </p:nvSpPr>
        <p:spPr>
          <a:xfrm>
            <a:off x="793790" y="4033957"/>
            <a:ext cx="2845594"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NOC is the number of immediate subclasses subordinate to a class in the class hierarchy.</a:t>
            </a:r>
            <a:endParaRPr sz="1750">
              <a:solidFill>
                <a:schemeClr val="dk1"/>
              </a:solidFill>
              <a:latin typeface="Calibri"/>
              <a:ea typeface="Calibri"/>
              <a:cs typeface="Calibri"/>
              <a:sym typeface="Calibri"/>
            </a:endParaRPr>
          </a:p>
        </p:txBody>
      </p:sp>
      <p:sp>
        <p:nvSpPr>
          <p:cNvPr id="312" name="Google Shape;312;p13"/>
          <p:cNvSpPr/>
          <p:nvPr/>
        </p:nvSpPr>
        <p:spPr>
          <a:xfrm>
            <a:off x="4200406"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Reuse Implications</a:t>
            </a:r>
            <a:endParaRPr sz="2200">
              <a:solidFill>
                <a:schemeClr val="dk1"/>
              </a:solidFill>
              <a:latin typeface="Calibri"/>
              <a:ea typeface="Calibri"/>
              <a:cs typeface="Calibri"/>
              <a:sym typeface="Calibri"/>
            </a:endParaRPr>
          </a:p>
        </p:txBody>
      </p:sp>
      <p:sp>
        <p:nvSpPr>
          <p:cNvPr id="313" name="Google Shape;313;p13"/>
          <p:cNvSpPr/>
          <p:nvPr/>
        </p:nvSpPr>
        <p:spPr>
          <a:xfrm>
            <a:off x="4200406" y="4033957"/>
            <a:ext cx="2845594"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As NOC increases, the potential for reuse through inheritance also increases.</a:t>
            </a:r>
            <a:endParaRPr sz="1750">
              <a:solidFill>
                <a:schemeClr val="dk1"/>
              </a:solidFill>
              <a:latin typeface="Calibri"/>
              <a:ea typeface="Calibri"/>
              <a:cs typeface="Calibri"/>
              <a:sym typeface="Calibri"/>
            </a:endParaRPr>
          </a:p>
        </p:txBody>
      </p:sp>
      <p:sp>
        <p:nvSpPr>
          <p:cNvPr id="314" name="Google Shape;314;p13"/>
          <p:cNvSpPr/>
          <p:nvPr/>
        </p:nvSpPr>
        <p:spPr>
          <a:xfrm>
            <a:off x="7607022"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Abstraction Concerns</a:t>
            </a:r>
            <a:endParaRPr sz="2200">
              <a:solidFill>
                <a:schemeClr val="dk1"/>
              </a:solidFill>
              <a:latin typeface="Calibri"/>
              <a:ea typeface="Calibri"/>
              <a:cs typeface="Calibri"/>
              <a:sym typeface="Calibri"/>
            </a:endParaRPr>
          </a:p>
        </p:txBody>
      </p:sp>
      <p:sp>
        <p:nvSpPr>
          <p:cNvPr id="315" name="Google Shape;315;p13"/>
          <p:cNvSpPr/>
          <p:nvPr/>
        </p:nvSpPr>
        <p:spPr>
          <a:xfrm>
            <a:off x="7607022" y="4033957"/>
            <a:ext cx="2845594"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High NOC values may dilute the abstraction of the parent class if some children are not appropriate members.</a:t>
            </a:r>
            <a:endParaRPr sz="1750">
              <a:solidFill>
                <a:schemeClr val="dk1"/>
              </a:solidFill>
              <a:latin typeface="Calibri"/>
              <a:ea typeface="Calibri"/>
              <a:cs typeface="Calibri"/>
              <a:sym typeface="Calibri"/>
            </a:endParaRPr>
          </a:p>
        </p:txBody>
      </p:sp>
      <p:sp>
        <p:nvSpPr>
          <p:cNvPr id="316" name="Google Shape;316;p13"/>
          <p:cNvSpPr/>
          <p:nvPr/>
        </p:nvSpPr>
        <p:spPr>
          <a:xfrm>
            <a:off x="11013638"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Testing Impact</a:t>
            </a:r>
            <a:endParaRPr sz="2200">
              <a:solidFill>
                <a:schemeClr val="dk1"/>
              </a:solidFill>
              <a:latin typeface="Calibri"/>
              <a:ea typeface="Calibri"/>
              <a:cs typeface="Calibri"/>
              <a:sym typeface="Calibri"/>
            </a:endParaRPr>
          </a:p>
        </p:txBody>
      </p:sp>
      <p:sp>
        <p:nvSpPr>
          <p:cNvPr id="317" name="Google Shape;317;p13"/>
          <p:cNvSpPr/>
          <p:nvPr/>
        </p:nvSpPr>
        <p:spPr>
          <a:xfrm>
            <a:off x="11013638" y="4033957"/>
            <a:ext cx="2845594"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As NOC increases, the amount of testing required to exercise each child in its operational context will also increase.</a:t>
            </a:r>
            <a:endParaRPr sz="175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descr="preencoded.png" id="323" name="Google Shape;323;p1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24" name="Google Shape;324;p14"/>
          <p:cNvSpPr/>
          <p:nvPr/>
        </p:nvSpPr>
        <p:spPr>
          <a:xfrm>
            <a:off x="715685" y="1045726"/>
            <a:ext cx="7712631" cy="1278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CK Metrics Suite: Coupling Between Object Classes (CBO)</a:t>
            </a:r>
            <a:endParaRPr sz="4000">
              <a:solidFill>
                <a:schemeClr val="dk1"/>
              </a:solidFill>
              <a:latin typeface="Calibri"/>
              <a:ea typeface="Calibri"/>
              <a:cs typeface="Calibri"/>
              <a:sym typeface="Calibri"/>
            </a:endParaRPr>
          </a:p>
        </p:txBody>
      </p:sp>
      <p:sp>
        <p:nvSpPr>
          <p:cNvPr id="325" name="Google Shape;325;p14"/>
          <p:cNvSpPr/>
          <p:nvPr/>
        </p:nvSpPr>
        <p:spPr>
          <a:xfrm>
            <a:off x="715685" y="2630448"/>
            <a:ext cx="3754160" cy="1847374"/>
          </a:xfrm>
          <a:prstGeom prst="roundRect">
            <a:avLst>
              <a:gd fmla="val 464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927735" y="2842498"/>
            <a:ext cx="2556034"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Definition</a:t>
            </a:r>
            <a:endParaRPr sz="2000">
              <a:solidFill>
                <a:schemeClr val="dk1"/>
              </a:solidFill>
              <a:latin typeface="Calibri"/>
              <a:ea typeface="Calibri"/>
              <a:cs typeface="Calibri"/>
              <a:sym typeface="Calibri"/>
            </a:endParaRPr>
          </a:p>
        </p:txBody>
      </p:sp>
      <p:sp>
        <p:nvSpPr>
          <p:cNvPr id="327" name="Google Shape;327;p14"/>
          <p:cNvSpPr/>
          <p:nvPr/>
        </p:nvSpPr>
        <p:spPr>
          <a:xfrm>
            <a:off x="927735" y="3284577"/>
            <a:ext cx="3330059" cy="98119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CBO is the number of collaborations listed for a class on its CRC index card.</a:t>
            </a:r>
            <a:endParaRPr sz="1600">
              <a:solidFill>
                <a:schemeClr val="dk1"/>
              </a:solidFill>
              <a:latin typeface="Calibri"/>
              <a:ea typeface="Calibri"/>
              <a:cs typeface="Calibri"/>
              <a:sym typeface="Calibri"/>
            </a:endParaRPr>
          </a:p>
        </p:txBody>
      </p:sp>
      <p:sp>
        <p:nvSpPr>
          <p:cNvPr id="328" name="Google Shape;328;p14"/>
          <p:cNvSpPr/>
          <p:nvPr/>
        </p:nvSpPr>
        <p:spPr>
          <a:xfrm>
            <a:off x="4674275" y="2630448"/>
            <a:ext cx="3754160" cy="1847374"/>
          </a:xfrm>
          <a:prstGeom prst="roundRect">
            <a:avLst>
              <a:gd fmla="val 464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4886325" y="2842498"/>
            <a:ext cx="2556034"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Reusability Impact</a:t>
            </a:r>
            <a:endParaRPr sz="2000">
              <a:solidFill>
                <a:schemeClr val="dk1"/>
              </a:solidFill>
              <a:latin typeface="Calibri"/>
              <a:ea typeface="Calibri"/>
              <a:cs typeface="Calibri"/>
              <a:sym typeface="Calibri"/>
            </a:endParaRPr>
          </a:p>
        </p:txBody>
      </p:sp>
      <p:sp>
        <p:nvSpPr>
          <p:cNvPr id="330" name="Google Shape;330;p14"/>
          <p:cNvSpPr/>
          <p:nvPr/>
        </p:nvSpPr>
        <p:spPr>
          <a:xfrm>
            <a:off x="4886325" y="3284577"/>
            <a:ext cx="3330059" cy="654129"/>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As CBO increases, it is likely that the reusability of a class will decrease.</a:t>
            </a:r>
            <a:endParaRPr sz="1600">
              <a:solidFill>
                <a:schemeClr val="dk1"/>
              </a:solidFill>
              <a:latin typeface="Calibri"/>
              <a:ea typeface="Calibri"/>
              <a:cs typeface="Calibri"/>
              <a:sym typeface="Calibri"/>
            </a:endParaRPr>
          </a:p>
        </p:txBody>
      </p:sp>
      <p:sp>
        <p:nvSpPr>
          <p:cNvPr id="331" name="Google Shape;331;p14"/>
          <p:cNvSpPr/>
          <p:nvPr/>
        </p:nvSpPr>
        <p:spPr>
          <a:xfrm>
            <a:off x="715685" y="4682252"/>
            <a:ext cx="3754160" cy="2501503"/>
          </a:xfrm>
          <a:prstGeom prst="roundRect">
            <a:avLst>
              <a:gd fmla="val 3433"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927735" y="4894302"/>
            <a:ext cx="2857381"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Modification Complexity</a:t>
            </a:r>
            <a:endParaRPr sz="2000">
              <a:solidFill>
                <a:schemeClr val="dk1"/>
              </a:solidFill>
              <a:latin typeface="Calibri"/>
              <a:ea typeface="Calibri"/>
              <a:cs typeface="Calibri"/>
              <a:sym typeface="Calibri"/>
            </a:endParaRPr>
          </a:p>
        </p:txBody>
      </p:sp>
      <p:sp>
        <p:nvSpPr>
          <p:cNvPr id="333" name="Google Shape;333;p14"/>
          <p:cNvSpPr/>
          <p:nvPr/>
        </p:nvSpPr>
        <p:spPr>
          <a:xfrm>
            <a:off x="927735" y="5336381"/>
            <a:ext cx="3330059" cy="1308259"/>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High values of CBO complicate modifications and the testing that ensues when modifications are made.</a:t>
            </a:r>
            <a:endParaRPr sz="1600">
              <a:solidFill>
                <a:schemeClr val="dk1"/>
              </a:solidFill>
              <a:latin typeface="Calibri"/>
              <a:ea typeface="Calibri"/>
              <a:cs typeface="Calibri"/>
              <a:sym typeface="Calibri"/>
            </a:endParaRPr>
          </a:p>
        </p:txBody>
      </p:sp>
      <p:sp>
        <p:nvSpPr>
          <p:cNvPr id="334" name="Google Shape;334;p14"/>
          <p:cNvSpPr/>
          <p:nvPr/>
        </p:nvSpPr>
        <p:spPr>
          <a:xfrm>
            <a:off x="4674275" y="4682252"/>
            <a:ext cx="3754160" cy="2501503"/>
          </a:xfrm>
          <a:prstGeom prst="roundRect">
            <a:avLst>
              <a:gd fmla="val 3433"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4886325" y="4894302"/>
            <a:ext cx="2556034" cy="31944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Design Guideline</a:t>
            </a:r>
            <a:endParaRPr sz="2000">
              <a:solidFill>
                <a:schemeClr val="dk1"/>
              </a:solidFill>
              <a:latin typeface="Calibri"/>
              <a:ea typeface="Calibri"/>
              <a:cs typeface="Calibri"/>
              <a:sym typeface="Calibri"/>
            </a:endParaRPr>
          </a:p>
        </p:txBody>
      </p:sp>
      <p:sp>
        <p:nvSpPr>
          <p:cNvPr id="336" name="Google Shape;336;p14"/>
          <p:cNvSpPr/>
          <p:nvPr/>
        </p:nvSpPr>
        <p:spPr>
          <a:xfrm>
            <a:off x="4886325" y="5336381"/>
            <a:ext cx="3330059" cy="16353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CBO values for each class should be kept as low as is reasonable. This is consistent with the general guideline to reduce coupling in conventional software.</a:t>
            </a:r>
            <a:endParaRPr sz="1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preencoded.png" id="342" name="Google Shape;342;p1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43" name="Google Shape;343;p15"/>
          <p:cNvSpPr/>
          <p:nvPr/>
        </p:nvSpPr>
        <p:spPr>
          <a:xfrm>
            <a:off x="720447" y="890945"/>
            <a:ext cx="7703106" cy="1286589"/>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1B1B27"/>
              </a:buClr>
              <a:buSzPts val="4050"/>
              <a:buFont typeface="Raleway"/>
              <a:buNone/>
            </a:pPr>
            <a:r>
              <a:rPr lang="en-US" sz="4050">
                <a:solidFill>
                  <a:srgbClr val="1B1B27"/>
                </a:solidFill>
                <a:latin typeface="Raleway"/>
                <a:ea typeface="Raleway"/>
                <a:cs typeface="Raleway"/>
                <a:sym typeface="Raleway"/>
              </a:rPr>
              <a:t>CK Metrics Suite: Response For a Class (RFC)</a:t>
            </a:r>
            <a:endParaRPr sz="4050">
              <a:solidFill>
                <a:schemeClr val="dk1"/>
              </a:solidFill>
              <a:latin typeface="Calibri"/>
              <a:ea typeface="Calibri"/>
              <a:cs typeface="Calibri"/>
              <a:sym typeface="Calibri"/>
            </a:endParaRPr>
          </a:p>
        </p:txBody>
      </p:sp>
      <p:sp>
        <p:nvSpPr>
          <p:cNvPr id="344" name="Google Shape;344;p15"/>
          <p:cNvSpPr/>
          <p:nvPr/>
        </p:nvSpPr>
        <p:spPr>
          <a:xfrm>
            <a:off x="720447" y="2717840"/>
            <a:ext cx="463153" cy="463153"/>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5"/>
          <p:cNvSpPr/>
          <p:nvPr/>
        </p:nvSpPr>
        <p:spPr>
          <a:xfrm>
            <a:off x="885944" y="2794992"/>
            <a:ext cx="132159" cy="30884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1</a:t>
            </a:r>
            <a:endParaRPr sz="2400">
              <a:solidFill>
                <a:schemeClr val="dk1"/>
              </a:solidFill>
              <a:latin typeface="Calibri"/>
              <a:ea typeface="Calibri"/>
              <a:cs typeface="Calibri"/>
              <a:sym typeface="Calibri"/>
            </a:endParaRPr>
          </a:p>
        </p:txBody>
      </p:sp>
      <p:sp>
        <p:nvSpPr>
          <p:cNvPr id="346" name="Google Shape;346;p15"/>
          <p:cNvSpPr/>
          <p:nvPr/>
        </p:nvSpPr>
        <p:spPr>
          <a:xfrm>
            <a:off x="1389459" y="2717840"/>
            <a:ext cx="2573179" cy="3215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Definition</a:t>
            </a:r>
            <a:endParaRPr sz="2000">
              <a:solidFill>
                <a:schemeClr val="dk1"/>
              </a:solidFill>
              <a:latin typeface="Calibri"/>
              <a:ea typeface="Calibri"/>
              <a:cs typeface="Calibri"/>
              <a:sym typeface="Calibri"/>
            </a:endParaRPr>
          </a:p>
        </p:txBody>
      </p:sp>
      <p:sp>
        <p:nvSpPr>
          <p:cNvPr id="347" name="Google Shape;347;p15"/>
          <p:cNvSpPr/>
          <p:nvPr/>
        </p:nvSpPr>
        <p:spPr>
          <a:xfrm>
            <a:off x="1389459" y="3162895"/>
            <a:ext cx="3079671" cy="230528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RFC is the number of methods in the response set of a class. The response set is "a set of methods that can potentially be executed in response to a message received by an object of that class".</a:t>
            </a:r>
            <a:endParaRPr sz="1600">
              <a:solidFill>
                <a:schemeClr val="dk1"/>
              </a:solidFill>
              <a:latin typeface="Calibri"/>
              <a:ea typeface="Calibri"/>
              <a:cs typeface="Calibri"/>
              <a:sym typeface="Calibri"/>
            </a:endParaRPr>
          </a:p>
        </p:txBody>
      </p:sp>
      <p:sp>
        <p:nvSpPr>
          <p:cNvPr id="348" name="Google Shape;348;p15"/>
          <p:cNvSpPr/>
          <p:nvPr/>
        </p:nvSpPr>
        <p:spPr>
          <a:xfrm>
            <a:off x="4674989" y="2717840"/>
            <a:ext cx="463153" cy="463153"/>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5"/>
          <p:cNvSpPr/>
          <p:nvPr/>
        </p:nvSpPr>
        <p:spPr>
          <a:xfrm>
            <a:off x="4826079" y="2794992"/>
            <a:ext cx="160853" cy="30884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2</a:t>
            </a:r>
            <a:endParaRPr sz="2400">
              <a:solidFill>
                <a:schemeClr val="dk1"/>
              </a:solidFill>
              <a:latin typeface="Calibri"/>
              <a:ea typeface="Calibri"/>
              <a:cs typeface="Calibri"/>
              <a:sym typeface="Calibri"/>
            </a:endParaRPr>
          </a:p>
        </p:txBody>
      </p:sp>
      <p:sp>
        <p:nvSpPr>
          <p:cNvPr id="350" name="Google Shape;350;p15"/>
          <p:cNvSpPr/>
          <p:nvPr/>
        </p:nvSpPr>
        <p:spPr>
          <a:xfrm>
            <a:off x="5344001" y="2717840"/>
            <a:ext cx="2573179" cy="3215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Testing Effort</a:t>
            </a:r>
            <a:endParaRPr sz="2000">
              <a:solidFill>
                <a:schemeClr val="dk1"/>
              </a:solidFill>
              <a:latin typeface="Calibri"/>
              <a:ea typeface="Calibri"/>
              <a:cs typeface="Calibri"/>
              <a:sym typeface="Calibri"/>
            </a:endParaRPr>
          </a:p>
        </p:txBody>
      </p:sp>
      <p:sp>
        <p:nvSpPr>
          <p:cNvPr id="351" name="Google Shape;351;p15"/>
          <p:cNvSpPr/>
          <p:nvPr/>
        </p:nvSpPr>
        <p:spPr>
          <a:xfrm>
            <a:off x="5344001" y="3162895"/>
            <a:ext cx="3079671" cy="131730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As RFC increases, the effort required for testing also increases because the test sequence grows.</a:t>
            </a:r>
            <a:endParaRPr sz="1600">
              <a:solidFill>
                <a:schemeClr val="dk1"/>
              </a:solidFill>
              <a:latin typeface="Calibri"/>
              <a:ea typeface="Calibri"/>
              <a:cs typeface="Calibri"/>
              <a:sym typeface="Calibri"/>
            </a:endParaRPr>
          </a:p>
        </p:txBody>
      </p:sp>
      <p:sp>
        <p:nvSpPr>
          <p:cNvPr id="352" name="Google Shape;352;p15"/>
          <p:cNvSpPr/>
          <p:nvPr/>
        </p:nvSpPr>
        <p:spPr>
          <a:xfrm>
            <a:off x="720447" y="5905619"/>
            <a:ext cx="463153" cy="463153"/>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5"/>
          <p:cNvSpPr/>
          <p:nvPr/>
        </p:nvSpPr>
        <p:spPr>
          <a:xfrm>
            <a:off x="869513" y="5982772"/>
            <a:ext cx="164902" cy="30884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3</a:t>
            </a:r>
            <a:endParaRPr sz="2400">
              <a:solidFill>
                <a:schemeClr val="dk1"/>
              </a:solidFill>
              <a:latin typeface="Calibri"/>
              <a:ea typeface="Calibri"/>
              <a:cs typeface="Calibri"/>
              <a:sym typeface="Calibri"/>
            </a:endParaRPr>
          </a:p>
        </p:txBody>
      </p:sp>
      <p:sp>
        <p:nvSpPr>
          <p:cNvPr id="354" name="Google Shape;354;p15"/>
          <p:cNvSpPr/>
          <p:nvPr/>
        </p:nvSpPr>
        <p:spPr>
          <a:xfrm>
            <a:off x="1389459" y="5905619"/>
            <a:ext cx="2573179" cy="3215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Design Complexity</a:t>
            </a:r>
            <a:endParaRPr sz="2000">
              <a:solidFill>
                <a:schemeClr val="dk1"/>
              </a:solidFill>
              <a:latin typeface="Calibri"/>
              <a:ea typeface="Calibri"/>
              <a:cs typeface="Calibri"/>
              <a:sym typeface="Calibri"/>
            </a:endParaRPr>
          </a:p>
        </p:txBody>
      </p:sp>
      <p:sp>
        <p:nvSpPr>
          <p:cNvPr id="355" name="Google Shape;355;p15"/>
          <p:cNvSpPr/>
          <p:nvPr/>
        </p:nvSpPr>
        <p:spPr>
          <a:xfrm>
            <a:off x="1389459" y="6350675"/>
            <a:ext cx="3079671" cy="98798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As RFC increases, the overall design complexity of the class increases.</a:t>
            </a:r>
            <a:endParaRPr sz="1600">
              <a:solidFill>
                <a:schemeClr val="dk1"/>
              </a:solidFill>
              <a:latin typeface="Calibri"/>
              <a:ea typeface="Calibri"/>
              <a:cs typeface="Calibri"/>
              <a:sym typeface="Calibri"/>
            </a:endParaRPr>
          </a:p>
        </p:txBody>
      </p:sp>
      <p:sp>
        <p:nvSpPr>
          <p:cNvPr id="356" name="Google Shape;356;p15"/>
          <p:cNvSpPr/>
          <p:nvPr/>
        </p:nvSpPr>
        <p:spPr>
          <a:xfrm>
            <a:off x="4674989" y="5905619"/>
            <a:ext cx="463153" cy="463153"/>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5"/>
          <p:cNvSpPr/>
          <p:nvPr/>
        </p:nvSpPr>
        <p:spPr>
          <a:xfrm>
            <a:off x="4822269" y="5982772"/>
            <a:ext cx="168593" cy="30884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4</a:t>
            </a:r>
            <a:endParaRPr sz="2400">
              <a:solidFill>
                <a:schemeClr val="dk1"/>
              </a:solidFill>
              <a:latin typeface="Calibri"/>
              <a:ea typeface="Calibri"/>
              <a:cs typeface="Calibri"/>
              <a:sym typeface="Calibri"/>
            </a:endParaRPr>
          </a:p>
        </p:txBody>
      </p:sp>
      <p:sp>
        <p:nvSpPr>
          <p:cNvPr id="358" name="Google Shape;358;p15"/>
          <p:cNvSpPr/>
          <p:nvPr/>
        </p:nvSpPr>
        <p:spPr>
          <a:xfrm>
            <a:off x="5344001" y="5905619"/>
            <a:ext cx="3016448" cy="32158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Comprehension Difficulty</a:t>
            </a:r>
            <a:endParaRPr sz="2000">
              <a:solidFill>
                <a:schemeClr val="dk1"/>
              </a:solidFill>
              <a:latin typeface="Calibri"/>
              <a:ea typeface="Calibri"/>
              <a:cs typeface="Calibri"/>
              <a:sym typeface="Calibri"/>
            </a:endParaRPr>
          </a:p>
        </p:txBody>
      </p:sp>
      <p:sp>
        <p:nvSpPr>
          <p:cNvPr id="359" name="Google Shape;359;p15"/>
          <p:cNvSpPr/>
          <p:nvPr/>
        </p:nvSpPr>
        <p:spPr>
          <a:xfrm>
            <a:off x="5344001" y="6350675"/>
            <a:ext cx="3079671" cy="987981"/>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Classes with high RFC values may be more difficult to understand and maintain.</a:t>
            </a:r>
            <a:endParaRPr sz="16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6"/>
          <p:cNvSpPr/>
          <p:nvPr/>
        </p:nvSpPr>
        <p:spPr>
          <a:xfrm>
            <a:off x="793790" y="1641158"/>
            <a:ext cx="130428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CK Metrics Suite: Lack of Cohesion in Methods (LCOM)</a:t>
            </a:r>
            <a:endParaRPr sz="4450">
              <a:solidFill>
                <a:schemeClr val="dk1"/>
              </a:solidFill>
              <a:latin typeface="Calibri"/>
              <a:ea typeface="Calibri"/>
              <a:cs typeface="Calibri"/>
              <a:sym typeface="Calibri"/>
            </a:endParaRPr>
          </a:p>
        </p:txBody>
      </p:sp>
      <p:sp>
        <p:nvSpPr>
          <p:cNvPr id="366" name="Google Shape;366;p16"/>
          <p:cNvSpPr/>
          <p:nvPr/>
        </p:nvSpPr>
        <p:spPr>
          <a:xfrm>
            <a:off x="793790"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Definition</a:t>
            </a:r>
            <a:endParaRPr sz="2200">
              <a:solidFill>
                <a:schemeClr val="dk1"/>
              </a:solidFill>
              <a:latin typeface="Calibri"/>
              <a:ea typeface="Calibri"/>
              <a:cs typeface="Calibri"/>
              <a:sym typeface="Calibri"/>
            </a:endParaRPr>
          </a:p>
        </p:txBody>
      </p:sp>
      <p:sp>
        <p:nvSpPr>
          <p:cNvPr id="367" name="Google Shape;367;p16"/>
          <p:cNvSpPr/>
          <p:nvPr/>
        </p:nvSpPr>
        <p:spPr>
          <a:xfrm>
            <a:off x="793790" y="4206835"/>
            <a:ext cx="2845594"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LCOM is the number of methods that access one or more of the same attributes. If no methods access the same attributes, then LCOM = 0.</a:t>
            </a:r>
            <a:endParaRPr sz="1750">
              <a:solidFill>
                <a:schemeClr val="dk1"/>
              </a:solidFill>
              <a:latin typeface="Calibri"/>
              <a:ea typeface="Calibri"/>
              <a:cs typeface="Calibri"/>
              <a:sym typeface="Calibri"/>
            </a:endParaRPr>
          </a:p>
        </p:txBody>
      </p:sp>
      <p:sp>
        <p:nvSpPr>
          <p:cNvPr id="368" name="Google Shape;368;p16"/>
          <p:cNvSpPr/>
          <p:nvPr/>
        </p:nvSpPr>
        <p:spPr>
          <a:xfrm>
            <a:off x="4200406"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Interpretation</a:t>
            </a:r>
            <a:endParaRPr sz="2200">
              <a:solidFill>
                <a:schemeClr val="dk1"/>
              </a:solidFill>
              <a:latin typeface="Calibri"/>
              <a:ea typeface="Calibri"/>
              <a:cs typeface="Calibri"/>
              <a:sym typeface="Calibri"/>
            </a:endParaRPr>
          </a:p>
        </p:txBody>
      </p:sp>
      <p:sp>
        <p:nvSpPr>
          <p:cNvPr id="369" name="Google Shape;369;p16"/>
          <p:cNvSpPr/>
          <p:nvPr/>
        </p:nvSpPr>
        <p:spPr>
          <a:xfrm>
            <a:off x="4200406" y="4206835"/>
            <a:ext cx="2845594"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High LCOM values indicate that methods may be coupled to one another via attributes, increasing the complexity of the class design.</a:t>
            </a:r>
            <a:endParaRPr sz="1750">
              <a:solidFill>
                <a:schemeClr val="dk1"/>
              </a:solidFill>
              <a:latin typeface="Calibri"/>
              <a:ea typeface="Calibri"/>
              <a:cs typeface="Calibri"/>
              <a:sym typeface="Calibri"/>
            </a:endParaRPr>
          </a:p>
        </p:txBody>
      </p:sp>
      <p:sp>
        <p:nvSpPr>
          <p:cNvPr id="370" name="Google Shape;370;p16"/>
          <p:cNvSpPr/>
          <p:nvPr/>
        </p:nvSpPr>
        <p:spPr>
          <a:xfrm>
            <a:off x="7607022"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Design Goal</a:t>
            </a:r>
            <a:endParaRPr sz="2200">
              <a:solidFill>
                <a:schemeClr val="dk1"/>
              </a:solidFill>
              <a:latin typeface="Calibri"/>
              <a:ea typeface="Calibri"/>
              <a:cs typeface="Calibri"/>
              <a:sym typeface="Calibri"/>
            </a:endParaRPr>
          </a:p>
        </p:txBody>
      </p:sp>
      <p:sp>
        <p:nvSpPr>
          <p:cNvPr id="371" name="Google Shape;371;p16"/>
          <p:cNvSpPr/>
          <p:nvPr/>
        </p:nvSpPr>
        <p:spPr>
          <a:xfrm>
            <a:off x="7607022" y="4206835"/>
            <a:ext cx="2845594"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It is generally desirable to keep cohesion high, which means keeping LCOM low.</a:t>
            </a:r>
            <a:endParaRPr sz="1750">
              <a:solidFill>
                <a:schemeClr val="dk1"/>
              </a:solidFill>
              <a:latin typeface="Calibri"/>
              <a:ea typeface="Calibri"/>
              <a:cs typeface="Calibri"/>
              <a:sym typeface="Calibri"/>
            </a:endParaRPr>
          </a:p>
        </p:txBody>
      </p:sp>
      <p:sp>
        <p:nvSpPr>
          <p:cNvPr id="372" name="Google Shape;372;p16"/>
          <p:cNvSpPr/>
          <p:nvPr/>
        </p:nvSpPr>
        <p:spPr>
          <a:xfrm>
            <a:off x="11013638" y="362569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Considerations</a:t>
            </a:r>
            <a:endParaRPr sz="2200">
              <a:solidFill>
                <a:schemeClr val="dk1"/>
              </a:solidFill>
              <a:latin typeface="Calibri"/>
              <a:ea typeface="Calibri"/>
              <a:cs typeface="Calibri"/>
              <a:sym typeface="Calibri"/>
            </a:endParaRPr>
          </a:p>
        </p:txBody>
      </p:sp>
      <p:sp>
        <p:nvSpPr>
          <p:cNvPr id="373" name="Google Shape;373;p16"/>
          <p:cNvSpPr/>
          <p:nvPr/>
        </p:nvSpPr>
        <p:spPr>
          <a:xfrm>
            <a:off x="11013638" y="4206835"/>
            <a:ext cx="2845594"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While low LCOM is generally preferred, there are cases where high LCOM can be justified based on the class's responsibilities.</a:t>
            </a:r>
            <a:endParaRPr sz="17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preencoded.png" id="379" name="Google Shape;379;p17"/>
          <p:cNvPicPr preferRelativeResize="0"/>
          <p:nvPr/>
        </p:nvPicPr>
        <p:blipFill rotWithShape="1">
          <a:blip r:embed="rId3">
            <a:alphaModFix/>
          </a:blip>
          <a:srcRect b="0" l="0" r="0" t="0"/>
          <a:stretch/>
        </p:blipFill>
        <p:spPr>
          <a:xfrm>
            <a:off x="0" y="0"/>
            <a:ext cx="14630400" cy="2542461"/>
          </a:xfrm>
          <a:prstGeom prst="rect">
            <a:avLst/>
          </a:prstGeom>
          <a:noFill/>
          <a:ln>
            <a:noFill/>
          </a:ln>
        </p:spPr>
      </p:pic>
      <p:sp>
        <p:nvSpPr>
          <p:cNvPr id="380" name="Google Shape;380;p17"/>
          <p:cNvSpPr/>
          <p:nvPr/>
        </p:nvSpPr>
        <p:spPr>
          <a:xfrm>
            <a:off x="711875" y="3332440"/>
            <a:ext cx="12404408" cy="6355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MOOD Metrics Suite: Method Inheritance Factor (MIF)</a:t>
            </a:r>
            <a:endParaRPr sz="4000">
              <a:solidFill>
                <a:schemeClr val="dk1"/>
              </a:solidFill>
              <a:latin typeface="Calibri"/>
              <a:ea typeface="Calibri"/>
              <a:cs typeface="Calibri"/>
              <a:sym typeface="Calibri"/>
            </a:endParaRPr>
          </a:p>
        </p:txBody>
      </p:sp>
      <p:sp>
        <p:nvSpPr>
          <p:cNvPr id="381" name="Google Shape;381;p17"/>
          <p:cNvSpPr/>
          <p:nvPr/>
        </p:nvSpPr>
        <p:spPr>
          <a:xfrm>
            <a:off x="711875" y="4501753"/>
            <a:ext cx="457557" cy="4575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875348" y="4577953"/>
            <a:ext cx="130612" cy="3051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1</a:t>
            </a:r>
            <a:endParaRPr sz="2400">
              <a:solidFill>
                <a:schemeClr val="dk1"/>
              </a:solidFill>
              <a:latin typeface="Calibri"/>
              <a:ea typeface="Calibri"/>
              <a:cs typeface="Calibri"/>
              <a:sym typeface="Calibri"/>
            </a:endParaRPr>
          </a:p>
        </p:txBody>
      </p:sp>
      <p:sp>
        <p:nvSpPr>
          <p:cNvPr id="383" name="Google Shape;383;p17"/>
          <p:cNvSpPr/>
          <p:nvPr/>
        </p:nvSpPr>
        <p:spPr>
          <a:xfrm>
            <a:off x="1372791" y="4501753"/>
            <a:ext cx="2542461" cy="31765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Definition</a:t>
            </a:r>
            <a:endParaRPr sz="2000">
              <a:solidFill>
                <a:schemeClr val="dk1"/>
              </a:solidFill>
              <a:latin typeface="Calibri"/>
              <a:ea typeface="Calibri"/>
              <a:cs typeface="Calibri"/>
              <a:sym typeface="Calibri"/>
            </a:endParaRPr>
          </a:p>
        </p:txBody>
      </p:sp>
      <p:sp>
        <p:nvSpPr>
          <p:cNvPr id="384" name="Google Shape;384;p17"/>
          <p:cNvSpPr/>
          <p:nvPr/>
        </p:nvSpPr>
        <p:spPr>
          <a:xfrm>
            <a:off x="1372791" y="4941451"/>
            <a:ext cx="5840730" cy="97583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MIF = Σ Mi(Ci) / Σ Ma(Ci), where Mi(Ci) is the number of methods inherited in class Ci, and Ma(Ci) is the total number of methods that can be invoked in association with Ci</a:t>
            </a:r>
            <a:endParaRPr sz="1600">
              <a:solidFill>
                <a:schemeClr val="dk1"/>
              </a:solidFill>
              <a:latin typeface="Calibri"/>
              <a:ea typeface="Calibri"/>
              <a:cs typeface="Calibri"/>
              <a:sym typeface="Calibri"/>
            </a:endParaRPr>
          </a:p>
        </p:txBody>
      </p:sp>
      <p:sp>
        <p:nvSpPr>
          <p:cNvPr id="385" name="Google Shape;385;p17"/>
          <p:cNvSpPr/>
          <p:nvPr/>
        </p:nvSpPr>
        <p:spPr>
          <a:xfrm>
            <a:off x="711875" y="6349365"/>
            <a:ext cx="457557" cy="457557"/>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7"/>
          <p:cNvSpPr/>
          <p:nvPr/>
        </p:nvSpPr>
        <p:spPr>
          <a:xfrm>
            <a:off x="859155" y="6425565"/>
            <a:ext cx="162878" cy="30515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2</a:t>
            </a:r>
            <a:endParaRPr sz="2400">
              <a:solidFill>
                <a:schemeClr val="dk1"/>
              </a:solidFill>
              <a:latin typeface="Calibri"/>
              <a:ea typeface="Calibri"/>
              <a:cs typeface="Calibri"/>
              <a:sym typeface="Calibri"/>
            </a:endParaRPr>
          </a:p>
        </p:txBody>
      </p:sp>
      <p:sp>
        <p:nvSpPr>
          <p:cNvPr id="387" name="Google Shape;387;p17"/>
          <p:cNvSpPr/>
          <p:nvPr/>
        </p:nvSpPr>
        <p:spPr>
          <a:xfrm>
            <a:off x="1372791" y="6349365"/>
            <a:ext cx="2542461" cy="31765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Interpretation</a:t>
            </a:r>
            <a:endParaRPr sz="2000">
              <a:solidFill>
                <a:schemeClr val="dk1"/>
              </a:solidFill>
              <a:latin typeface="Calibri"/>
              <a:ea typeface="Calibri"/>
              <a:cs typeface="Calibri"/>
              <a:sym typeface="Calibri"/>
            </a:endParaRPr>
          </a:p>
        </p:txBody>
      </p:sp>
      <p:sp>
        <p:nvSpPr>
          <p:cNvPr id="388" name="Google Shape;388;p17"/>
          <p:cNvSpPr/>
          <p:nvPr/>
        </p:nvSpPr>
        <p:spPr>
          <a:xfrm>
            <a:off x="1372791" y="6789063"/>
            <a:ext cx="5840730" cy="650558"/>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Higher MIF values suggest greater complexity and greater testing efforts.</a:t>
            </a:r>
            <a:endParaRPr sz="16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18"/>
          <p:cNvSpPr/>
          <p:nvPr/>
        </p:nvSpPr>
        <p:spPr>
          <a:xfrm>
            <a:off x="793790" y="2177058"/>
            <a:ext cx="10840045"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MOOD Metrics Suite: Coupling Factor (CF)</a:t>
            </a:r>
            <a:endParaRPr sz="4450">
              <a:solidFill>
                <a:schemeClr val="dk1"/>
              </a:solidFill>
              <a:latin typeface="Calibri"/>
              <a:ea typeface="Calibri"/>
              <a:cs typeface="Calibri"/>
              <a:sym typeface="Calibri"/>
            </a:endParaRPr>
          </a:p>
        </p:txBody>
      </p:sp>
      <p:sp>
        <p:nvSpPr>
          <p:cNvPr id="395" name="Google Shape;395;p18"/>
          <p:cNvSpPr/>
          <p:nvPr/>
        </p:nvSpPr>
        <p:spPr>
          <a:xfrm>
            <a:off x="793790"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Definition</a:t>
            </a:r>
            <a:endParaRPr sz="2200">
              <a:solidFill>
                <a:schemeClr val="dk1"/>
              </a:solidFill>
              <a:latin typeface="Calibri"/>
              <a:ea typeface="Calibri"/>
              <a:cs typeface="Calibri"/>
              <a:sym typeface="Calibri"/>
            </a:endParaRPr>
          </a:p>
        </p:txBody>
      </p:sp>
      <p:sp>
        <p:nvSpPr>
          <p:cNvPr id="396" name="Google Shape;396;p18"/>
          <p:cNvSpPr/>
          <p:nvPr/>
        </p:nvSpPr>
        <p:spPr>
          <a:xfrm>
            <a:off x="793790" y="4033957"/>
            <a:ext cx="397811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CF = Σi Σj is_client(Ci, Cj) / (TC^2 - TC), where is_client(Ci, Cj) = 1 if there's a relationship between client class Ci and server class Cj, and 0 otherwise. TC is the total number of classes.</a:t>
            </a:r>
            <a:endParaRPr sz="1750">
              <a:solidFill>
                <a:schemeClr val="dk1"/>
              </a:solidFill>
              <a:latin typeface="Calibri"/>
              <a:ea typeface="Calibri"/>
              <a:cs typeface="Calibri"/>
              <a:sym typeface="Calibri"/>
            </a:endParaRPr>
          </a:p>
        </p:txBody>
      </p:sp>
      <p:sp>
        <p:nvSpPr>
          <p:cNvPr id="397" name="Google Shape;397;p18"/>
          <p:cNvSpPr/>
          <p:nvPr/>
        </p:nvSpPr>
        <p:spPr>
          <a:xfrm>
            <a:off x="5332928"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Interpretation</a:t>
            </a:r>
            <a:endParaRPr sz="2200">
              <a:solidFill>
                <a:schemeClr val="dk1"/>
              </a:solidFill>
              <a:latin typeface="Calibri"/>
              <a:ea typeface="Calibri"/>
              <a:cs typeface="Calibri"/>
              <a:sym typeface="Calibri"/>
            </a:endParaRPr>
          </a:p>
        </p:txBody>
      </p:sp>
      <p:sp>
        <p:nvSpPr>
          <p:cNvPr id="398" name="Google Shape;398;p18"/>
          <p:cNvSpPr/>
          <p:nvPr/>
        </p:nvSpPr>
        <p:spPr>
          <a:xfrm>
            <a:off x="5332928" y="4033957"/>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As CF increases, the complexity of the OO software will also increase, potentially reducing understandability, maintainability, and reusability.</a:t>
            </a:r>
            <a:endParaRPr sz="1750">
              <a:solidFill>
                <a:schemeClr val="dk1"/>
              </a:solidFill>
              <a:latin typeface="Calibri"/>
              <a:ea typeface="Calibri"/>
              <a:cs typeface="Calibri"/>
              <a:sym typeface="Calibri"/>
            </a:endParaRPr>
          </a:p>
        </p:txBody>
      </p:sp>
      <p:sp>
        <p:nvSpPr>
          <p:cNvPr id="399" name="Google Shape;399;p18"/>
          <p:cNvSpPr/>
          <p:nvPr/>
        </p:nvSpPr>
        <p:spPr>
          <a:xfrm>
            <a:off x="9872067"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Design Implications</a:t>
            </a:r>
            <a:endParaRPr sz="2200">
              <a:solidFill>
                <a:schemeClr val="dk1"/>
              </a:solidFill>
              <a:latin typeface="Calibri"/>
              <a:ea typeface="Calibri"/>
              <a:cs typeface="Calibri"/>
              <a:sym typeface="Calibri"/>
            </a:endParaRPr>
          </a:p>
        </p:txBody>
      </p:sp>
      <p:sp>
        <p:nvSpPr>
          <p:cNvPr id="400" name="Google Shape;400;p18"/>
          <p:cNvSpPr/>
          <p:nvPr/>
        </p:nvSpPr>
        <p:spPr>
          <a:xfrm>
            <a:off x="9872067" y="4033957"/>
            <a:ext cx="3978116"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Lower CF values are generally desirable, indicating a more modular and loosely coupled design.</a:t>
            </a:r>
            <a:endParaRPr sz="175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preencoded.png" id="406" name="Google Shape;406;p1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407" name="Google Shape;407;p19"/>
          <p:cNvSpPr/>
          <p:nvPr/>
        </p:nvSpPr>
        <p:spPr>
          <a:xfrm>
            <a:off x="6162199" y="597575"/>
            <a:ext cx="7792403" cy="120681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800"/>
              <a:buFont typeface="Raleway"/>
              <a:buNone/>
            </a:pPr>
            <a:r>
              <a:rPr lang="en-US" sz="3800">
                <a:solidFill>
                  <a:srgbClr val="1B1B27"/>
                </a:solidFill>
                <a:latin typeface="Raleway"/>
                <a:ea typeface="Raleway"/>
                <a:cs typeface="Raleway"/>
                <a:sym typeface="Raleway"/>
              </a:rPr>
              <a:t>Lorenz and Kidd Metrics: Class Size (CS)</a:t>
            </a:r>
            <a:endParaRPr sz="3800">
              <a:solidFill>
                <a:schemeClr val="dk1"/>
              </a:solidFill>
              <a:latin typeface="Calibri"/>
              <a:ea typeface="Calibri"/>
              <a:cs typeface="Calibri"/>
              <a:sym typeface="Calibri"/>
            </a:endParaRPr>
          </a:p>
        </p:txBody>
      </p:sp>
      <p:sp>
        <p:nvSpPr>
          <p:cNvPr id="408" name="Google Shape;408;p19"/>
          <p:cNvSpPr/>
          <p:nvPr/>
        </p:nvSpPr>
        <p:spPr>
          <a:xfrm>
            <a:off x="6162199" y="2093952"/>
            <a:ext cx="3799761" cy="2981444"/>
          </a:xfrm>
          <a:prstGeom prst="roundRect">
            <a:avLst>
              <a:gd fmla="val 272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6362819" y="2294573"/>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Definition</a:t>
            </a:r>
            <a:endParaRPr sz="1900">
              <a:solidFill>
                <a:schemeClr val="dk1"/>
              </a:solidFill>
              <a:latin typeface="Calibri"/>
              <a:ea typeface="Calibri"/>
              <a:cs typeface="Calibri"/>
              <a:sym typeface="Calibri"/>
            </a:endParaRPr>
          </a:p>
        </p:txBody>
      </p:sp>
      <p:sp>
        <p:nvSpPr>
          <p:cNvPr id="410" name="Google Shape;410;p19"/>
          <p:cNvSpPr/>
          <p:nvPr/>
        </p:nvSpPr>
        <p:spPr>
          <a:xfrm>
            <a:off x="6362819" y="2712006"/>
            <a:ext cx="3398520" cy="216277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CS can be measured by: 1) The total number of operations (both inherited and private instance operations) encapsulated within the class, and 2) The number of attributes (both inherited and private instance attributes) encapsulated by the class.</a:t>
            </a:r>
            <a:endParaRPr sz="1500">
              <a:solidFill>
                <a:schemeClr val="dk1"/>
              </a:solidFill>
              <a:latin typeface="Calibri"/>
              <a:ea typeface="Calibri"/>
              <a:cs typeface="Calibri"/>
              <a:sym typeface="Calibri"/>
            </a:endParaRPr>
          </a:p>
        </p:txBody>
      </p:sp>
      <p:sp>
        <p:nvSpPr>
          <p:cNvPr id="411" name="Google Shape;411;p19"/>
          <p:cNvSpPr/>
          <p:nvPr/>
        </p:nvSpPr>
        <p:spPr>
          <a:xfrm>
            <a:off x="10154960" y="2093952"/>
            <a:ext cx="3799761" cy="2981444"/>
          </a:xfrm>
          <a:prstGeom prst="roundRect">
            <a:avLst>
              <a:gd fmla="val 272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10355580" y="2294573"/>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Interpretation</a:t>
            </a:r>
            <a:endParaRPr sz="1900">
              <a:solidFill>
                <a:schemeClr val="dk1"/>
              </a:solidFill>
              <a:latin typeface="Calibri"/>
              <a:ea typeface="Calibri"/>
              <a:cs typeface="Calibri"/>
              <a:sym typeface="Calibri"/>
            </a:endParaRPr>
          </a:p>
        </p:txBody>
      </p:sp>
      <p:sp>
        <p:nvSpPr>
          <p:cNvPr id="413" name="Google Shape;413;p19"/>
          <p:cNvSpPr/>
          <p:nvPr/>
        </p:nvSpPr>
        <p:spPr>
          <a:xfrm>
            <a:off x="10355580" y="2712006"/>
            <a:ext cx="3398520" cy="15448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Large values for CS indicate that a class may have too much responsibility, which can reduce reusability and complicate implementation and testing.</a:t>
            </a:r>
            <a:endParaRPr sz="1500">
              <a:solidFill>
                <a:schemeClr val="dk1"/>
              </a:solidFill>
              <a:latin typeface="Calibri"/>
              <a:ea typeface="Calibri"/>
              <a:cs typeface="Calibri"/>
              <a:sym typeface="Calibri"/>
            </a:endParaRPr>
          </a:p>
        </p:txBody>
      </p:sp>
      <p:sp>
        <p:nvSpPr>
          <p:cNvPr id="414" name="Google Shape;414;p19"/>
          <p:cNvSpPr/>
          <p:nvPr/>
        </p:nvSpPr>
        <p:spPr>
          <a:xfrm>
            <a:off x="6162199" y="5268397"/>
            <a:ext cx="3799761" cy="2363510"/>
          </a:xfrm>
          <a:prstGeom prst="roundRect">
            <a:avLst>
              <a:gd fmla="val 343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6362819" y="5469017"/>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Weighting</a:t>
            </a:r>
            <a:endParaRPr sz="1900">
              <a:solidFill>
                <a:schemeClr val="dk1"/>
              </a:solidFill>
              <a:latin typeface="Calibri"/>
              <a:ea typeface="Calibri"/>
              <a:cs typeface="Calibri"/>
              <a:sym typeface="Calibri"/>
            </a:endParaRPr>
          </a:p>
        </p:txBody>
      </p:sp>
      <p:sp>
        <p:nvSpPr>
          <p:cNvPr id="416" name="Google Shape;416;p19"/>
          <p:cNvSpPr/>
          <p:nvPr/>
        </p:nvSpPr>
        <p:spPr>
          <a:xfrm>
            <a:off x="6362819" y="5886450"/>
            <a:ext cx="3398520" cy="9269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Inherited or public operations and attributes should be weighted more heavily in determining class size.</a:t>
            </a:r>
            <a:endParaRPr sz="1500">
              <a:solidFill>
                <a:schemeClr val="dk1"/>
              </a:solidFill>
              <a:latin typeface="Calibri"/>
              <a:ea typeface="Calibri"/>
              <a:cs typeface="Calibri"/>
              <a:sym typeface="Calibri"/>
            </a:endParaRPr>
          </a:p>
        </p:txBody>
      </p:sp>
      <p:sp>
        <p:nvSpPr>
          <p:cNvPr id="417" name="Google Shape;417;p19"/>
          <p:cNvSpPr/>
          <p:nvPr/>
        </p:nvSpPr>
        <p:spPr>
          <a:xfrm>
            <a:off x="10154960" y="5268397"/>
            <a:ext cx="3799761" cy="2363510"/>
          </a:xfrm>
          <a:prstGeom prst="roundRect">
            <a:avLst>
              <a:gd fmla="val 343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10355580" y="5469017"/>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Averages</a:t>
            </a:r>
            <a:endParaRPr sz="1900">
              <a:solidFill>
                <a:schemeClr val="dk1"/>
              </a:solidFill>
              <a:latin typeface="Calibri"/>
              <a:ea typeface="Calibri"/>
              <a:cs typeface="Calibri"/>
              <a:sym typeface="Calibri"/>
            </a:endParaRPr>
          </a:p>
        </p:txBody>
      </p:sp>
      <p:sp>
        <p:nvSpPr>
          <p:cNvPr id="419" name="Google Shape;419;p19"/>
          <p:cNvSpPr/>
          <p:nvPr/>
        </p:nvSpPr>
        <p:spPr>
          <a:xfrm>
            <a:off x="10355580" y="5886450"/>
            <a:ext cx="3398520" cy="15448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Averages for the number of class attributes and operations may be computed. Lower average values for size generally indicate higher potential for reuse.</a:t>
            </a:r>
            <a:endParaRPr sz="15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preencoded.png" id="96" name="Google Shape;96;p2"/>
          <p:cNvPicPr preferRelativeResize="0"/>
          <p:nvPr/>
        </p:nvPicPr>
        <p:blipFill rotWithShape="1">
          <a:blip r:embed="rId3">
            <a:alphaModFix/>
          </a:blip>
          <a:srcRect b="0" l="0" r="0" t="0"/>
          <a:stretch/>
        </p:blipFill>
        <p:spPr>
          <a:xfrm>
            <a:off x="0" y="0"/>
            <a:ext cx="5486400" cy="8232338"/>
          </a:xfrm>
          <a:prstGeom prst="rect">
            <a:avLst/>
          </a:prstGeom>
          <a:noFill/>
          <a:ln>
            <a:noFill/>
          </a:ln>
        </p:spPr>
      </p:pic>
      <p:sp>
        <p:nvSpPr>
          <p:cNvPr id="97" name="Google Shape;97;p2"/>
          <p:cNvSpPr/>
          <p:nvPr/>
        </p:nvSpPr>
        <p:spPr>
          <a:xfrm>
            <a:off x="6170295" y="537329"/>
            <a:ext cx="7776210" cy="122110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3800"/>
              <a:buFont typeface="Raleway"/>
              <a:buNone/>
            </a:pPr>
            <a:r>
              <a:rPr lang="en-US" sz="3800">
                <a:solidFill>
                  <a:srgbClr val="1B1B27"/>
                </a:solidFill>
                <a:latin typeface="Raleway"/>
                <a:ea typeface="Raleway"/>
                <a:cs typeface="Raleway"/>
                <a:sym typeface="Raleway"/>
              </a:rPr>
              <a:t>Software Measurement</a:t>
            </a:r>
            <a:endParaRPr sz="3800">
              <a:solidFill>
                <a:schemeClr val="dk1"/>
              </a:solidFill>
              <a:latin typeface="Calibri"/>
              <a:ea typeface="Calibri"/>
              <a:cs typeface="Calibri"/>
              <a:sym typeface="Calibri"/>
            </a:endParaRPr>
          </a:p>
        </p:txBody>
      </p:sp>
      <p:sp>
        <p:nvSpPr>
          <p:cNvPr id="98" name="Google Shape;98;p2"/>
          <p:cNvSpPr txBox="1"/>
          <p:nvPr/>
        </p:nvSpPr>
        <p:spPr>
          <a:xfrm>
            <a:off x="6033052" y="1861572"/>
            <a:ext cx="7315200" cy="1089529"/>
          </a:xfrm>
          <a:prstGeom prst="rect">
            <a:avLst/>
          </a:prstGeom>
          <a:noFill/>
          <a:ln>
            <a:noFill/>
          </a:ln>
        </p:spPr>
        <p:txBody>
          <a:bodyPr anchorCtr="0" anchor="t" bIns="45700" lIns="91425" spcFirstLastPara="1" rIns="91425" wrap="square" tIns="45700">
            <a:spAutoFit/>
          </a:bodyPr>
          <a:lstStyle/>
          <a:p>
            <a:pPr indent="0" lvl="0" marL="0" marR="0" rtl="0" algn="just">
              <a:lnSpc>
                <a:spcPct val="90000"/>
              </a:lnSpc>
              <a:spcBef>
                <a:spcPts val="0"/>
              </a:spcBef>
              <a:spcAft>
                <a:spcPts val="0"/>
              </a:spcAft>
              <a:buNone/>
            </a:pPr>
            <a:r>
              <a:rPr b="0" lang="en-US" sz="1800">
                <a:solidFill>
                  <a:schemeClr val="dk1"/>
                </a:solidFill>
                <a:latin typeface="Arial"/>
                <a:ea typeface="Arial"/>
                <a:cs typeface="Arial"/>
                <a:sym typeface="Arial"/>
              </a:rPr>
              <a:t>McCall’s quality factors were proposed in the early 1970s. They are as valid today as they were in that time. It’s likely that software built to conform  to these factors will exhibit high quality well into the 21st century, even if there are dramatic changes in technology.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0"/>
          <p:cNvSpPr/>
          <p:nvPr/>
        </p:nvSpPr>
        <p:spPr>
          <a:xfrm>
            <a:off x="793790" y="2177058"/>
            <a:ext cx="770524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User Interface Design Metrics</a:t>
            </a:r>
            <a:endParaRPr sz="4450">
              <a:solidFill>
                <a:schemeClr val="dk1"/>
              </a:solidFill>
              <a:latin typeface="Calibri"/>
              <a:ea typeface="Calibri"/>
              <a:cs typeface="Calibri"/>
              <a:sym typeface="Calibri"/>
            </a:endParaRPr>
          </a:p>
        </p:txBody>
      </p:sp>
      <p:sp>
        <p:nvSpPr>
          <p:cNvPr id="426" name="Google Shape;426;p20"/>
          <p:cNvSpPr/>
          <p:nvPr/>
        </p:nvSpPr>
        <p:spPr>
          <a:xfrm>
            <a:off x="793790" y="3452813"/>
            <a:ext cx="369796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Layout Appropriateness (LA)</a:t>
            </a:r>
            <a:endParaRPr sz="2200">
              <a:solidFill>
                <a:schemeClr val="dk1"/>
              </a:solidFill>
              <a:latin typeface="Calibri"/>
              <a:ea typeface="Calibri"/>
              <a:cs typeface="Calibri"/>
              <a:sym typeface="Calibri"/>
            </a:endParaRPr>
          </a:p>
        </p:txBody>
      </p:sp>
      <p:sp>
        <p:nvSpPr>
          <p:cNvPr id="427" name="Google Shape;427;p20"/>
          <p:cNvSpPr/>
          <p:nvPr/>
        </p:nvSpPr>
        <p:spPr>
          <a:xfrm>
            <a:off x="793790" y="4033957"/>
            <a:ext cx="3978116" cy="1814513"/>
          </a:xfrm>
          <a:prstGeom prst="rect">
            <a:avLst/>
          </a:prstGeom>
          <a:noFill/>
          <a:ln>
            <a:noFill/>
          </a:ln>
        </p:spPr>
        <p:txBody>
          <a:bodyPr anchorCtr="0" anchor="t" bIns="0" lIns="0" spcFirstLastPara="1" rIns="0" wrap="square" tIns="0">
            <a:noAutofit/>
          </a:bodyPr>
          <a:lstStyle/>
          <a:p>
            <a:pPr indent="-285750" lvl="0" marL="285750" marR="0" rtl="0" algn="l">
              <a:lnSpc>
                <a:spcPct val="162857"/>
              </a:lnSpc>
              <a:spcBef>
                <a:spcPts val="0"/>
              </a:spcBef>
              <a:spcAft>
                <a:spcPts val="0"/>
              </a:spcAft>
              <a:buClr>
                <a:srgbClr val="3C3939"/>
              </a:buClr>
              <a:buSzPts val="1750"/>
              <a:buFont typeface="Arial"/>
              <a:buChar char="•"/>
            </a:pPr>
            <a:r>
              <a:rPr lang="en-US" sz="1750">
                <a:solidFill>
                  <a:srgbClr val="3C3939"/>
                </a:solidFill>
                <a:latin typeface="Roboto"/>
                <a:ea typeface="Roboto"/>
                <a:cs typeface="Roboto"/>
                <a:sym typeface="Roboto"/>
              </a:rPr>
              <a:t>Evaluates how effectively the graphical user interface (GUI) layout supports user interactions. It does this by considering the absolute and relative positioning of interface elements, their frequency of use, and the cost of transitions between these elements..</a:t>
            </a:r>
            <a:endParaRPr sz="1750">
              <a:solidFill>
                <a:schemeClr val="dk1"/>
              </a:solidFill>
              <a:latin typeface="Calibri"/>
              <a:ea typeface="Calibri"/>
              <a:cs typeface="Calibri"/>
              <a:sym typeface="Calibri"/>
            </a:endParaRPr>
          </a:p>
        </p:txBody>
      </p:sp>
      <p:sp>
        <p:nvSpPr>
          <p:cNvPr id="428" name="Google Shape;428;p20"/>
          <p:cNvSpPr/>
          <p:nvPr/>
        </p:nvSpPr>
        <p:spPr>
          <a:xfrm>
            <a:off x="5332928" y="4033957"/>
            <a:ext cx="3978116" cy="1451610"/>
          </a:xfrm>
          <a:prstGeom prst="rect">
            <a:avLst/>
          </a:prstGeom>
          <a:noFill/>
          <a:ln>
            <a:noFill/>
          </a:ln>
        </p:spPr>
        <p:txBody>
          <a:bodyPr anchorCtr="0" anchor="t" bIns="0" lIns="0" spcFirstLastPara="1" rIns="0" wrap="square" tIns="0">
            <a:noAutofit/>
          </a:bodyPr>
          <a:lstStyle/>
          <a:p>
            <a:pPr indent="-285750" lvl="0" marL="285750" marR="0" rtl="0" algn="l">
              <a:lnSpc>
                <a:spcPct val="162857"/>
              </a:lnSpc>
              <a:spcBef>
                <a:spcPts val="0"/>
              </a:spcBef>
              <a:spcAft>
                <a:spcPts val="0"/>
              </a:spcAft>
              <a:buClr>
                <a:srgbClr val="3C3939"/>
              </a:buClr>
              <a:buSzPts val="1750"/>
              <a:buFont typeface="Arial"/>
              <a:buChar char="•"/>
            </a:pPr>
            <a:r>
              <a:rPr lang="en-US" sz="1750">
                <a:solidFill>
                  <a:srgbClr val="3C3939"/>
                </a:solidFill>
                <a:latin typeface="Roboto"/>
                <a:ea typeface="Roboto"/>
                <a:cs typeface="Roboto"/>
                <a:sym typeface="Roboto"/>
              </a:rPr>
              <a:t>Simple characteristics like the number of words, links, graphics, colors, and fonts can affect the perceived complexity and quality of a web page.</a:t>
            </a:r>
            <a:endParaRPr sz="1750">
              <a:solidFill>
                <a:schemeClr val="dk1"/>
              </a:solidFill>
              <a:latin typeface="Calibri"/>
              <a:ea typeface="Calibri"/>
              <a:cs typeface="Calibri"/>
              <a:sym typeface="Calibri"/>
            </a:endParaRPr>
          </a:p>
        </p:txBody>
      </p:sp>
      <p:sp>
        <p:nvSpPr>
          <p:cNvPr id="429" name="Google Shape;429;p20"/>
          <p:cNvSpPr/>
          <p:nvPr/>
        </p:nvSpPr>
        <p:spPr>
          <a:xfrm>
            <a:off x="9872067" y="4033957"/>
            <a:ext cx="3978116" cy="1451610"/>
          </a:xfrm>
          <a:prstGeom prst="rect">
            <a:avLst/>
          </a:prstGeom>
          <a:noFill/>
          <a:ln>
            <a:noFill/>
          </a:ln>
        </p:spPr>
        <p:txBody>
          <a:bodyPr anchorCtr="0" anchor="t" bIns="0" lIns="0" spcFirstLastPara="1" rIns="0" wrap="square" tIns="0">
            <a:noAutofit/>
          </a:bodyPr>
          <a:lstStyle/>
          <a:p>
            <a:pPr indent="-285750" lvl="0" marL="285750" marR="0" rtl="0" algn="l">
              <a:lnSpc>
                <a:spcPct val="162857"/>
              </a:lnSpc>
              <a:spcBef>
                <a:spcPts val="0"/>
              </a:spcBef>
              <a:spcAft>
                <a:spcPts val="0"/>
              </a:spcAft>
              <a:buClr>
                <a:srgbClr val="3C3939"/>
              </a:buClr>
              <a:buSzPts val="1750"/>
              <a:buFont typeface="Arial"/>
              <a:buChar char="•"/>
            </a:pPr>
            <a:r>
              <a:rPr lang="en-US" sz="1750">
                <a:solidFill>
                  <a:srgbClr val="3C3939"/>
                </a:solidFill>
                <a:latin typeface="Roboto"/>
                <a:ea typeface="Roboto"/>
                <a:cs typeface="Roboto"/>
                <a:sym typeface="Roboto"/>
              </a:rPr>
              <a:t>Nielsen and Levy report a high correlation between users' average task performance and their subjective satisfaction with a GUI.</a:t>
            </a:r>
            <a:endParaRPr sz="175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1"/>
          <p:cNvSpPr/>
          <p:nvPr/>
        </p:nvSpPr>
        <p:spPr>
          <a:xfrm>
            <a:off x="793790" y="2177058"/>
            <a:ext cx="770524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Layout Appropriateness (LA)</a:t>
            </a:r>
            <a:endParaRPr/>
          </a:p>
        </p:txBody>
      </p:sp>
      <p:sp>
        <p:nvSpPr>
          <p:cNvPr id="436" name="Google Shape;436;p21"/>
          <p:cNvSpPr/>
          <p:nvPr/>
        </p:nvSpPr>
        <p:spPr>
          <a:xfrm>
            <a:off x="793790" y="3452813"/>
            <a:ext cx="369796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2200"/>
              <a:buFont typeface="Calibri"/>
              <a:buNone/>
            </a:pPr>
            <a:r>
              <a:t/>
            </a:r>
            <a:endParaRPr sz="2200">
              <a:solidFill>
                <a:schemeClr val="dk1"/>
              </a:solidFill>
              <a:latin typeface="Calibri"/>
              <a:ea typeface="Calibri"/>
              <a:cs typeface="Calibri"/>
              <a:sym typeface="Calibri"/>
            </a:endParaRPr>
          </a:p>
        </p:txBody>
      </p:sp>
      <p:sp>
        <p:nvSpPr>
          <p:cNvPr id="437" name="Google Shape;437;p21"/>
          <p:cNvSpPr/>
          <p:nvPr/>
        </p:nvSpPr>
        <p:spPr>
          <a:xfrm>
            <a:off x="863364" y="3358096"/>
            <a:ext cx="3967053" cy="398692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800">
                <a:solidFill>
                  <a:srgbClr val="0D0D0D"/>
                </a:solidFill>
                <a:latin typeface="Arial"/>
                <a:ea typeface="Arial"/>
                <a:cs typeface="Arial"/>
                <a:sym typeface="Arial"/>
              </a:rPr>
              <a:t>Absolute Position of Layout Entities</a:t>
            </a:r>
            <a:r>
              <a:rPr b="0" i="0" lang="en-US" sz="1800">
                <a:solidFill>
                  <a:srgbClr val="0D0D0D"/>
                </a:solidFill>
                <a:latin typeface="Arial"/>
                <a:ea typeface="Arial"/>
                <a:cs typeface="Arial"/>
                <a:sym typeface="Arial"/>
              </a:rPr>
              <a:t>:</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Refers to the fixed location of an element on the screen (e.g., top-left corner, center).</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It affects the user's ability to find and access an element quickly.</a:t>
            </a:r>
            <a:endParaRPr/>
          </a:p>
          <a:p>
            <a:pPr indent="0" lvl="0" marL="0" marR="0" rtl="0" algn="l">
              <a:spcBef>
                <a:spcPts val="0"/>
              </a:spcBef>
              <a:spcAft>
                <a:spcPts val="0"/>
              </a:spcAft>
              <a:buNone/>
            </a:pPr>
            <a:br>
              <a:rPr b="1" i="0" lang="en-US" sz="1800">
                <a:solidFill>
                  <a:srgbClr val="0D0D0D"/>
                </a:solidFill>
                <a:latin typeface="Arial"/>
                <a:ea typeface="Arial"/>
                <a:cs typeface="Arial"/>
                <a:sym typeface="Arial"/>
              </a:rPr>
            </a:br>
            <a:r>
              <a:rPr b="1" i="0" lang="en-US" sz="1800">
                <a:solidFill>
                  <a:srgbClr val="0D0D0D"/>
                </a:solidFill>
                <a:latin typeface="Arial"/>
                <a:ea typeface="Arial"/>
                <a:cs typeface="Arial"/>
                <a:sym typeface="Arial"/>
              </a:rPr>
              <a:t>Relative Position of Layout Entities</a:t>
            </a:r>
            <a:r>
              <a:rPr b="0" i="0" lang="en-US" sz="1800">
                <a:solidFill>
                  <a:srgbClr val="0D0D0D"/>
                </a:solidFill>
                <a:latin typeface="Arial"/>
                <a:ea typeface="Arial"/>
                <a:cs typeface="Arial"/>
                <a:sym typeface="Arial"/>
              </a:rPr>
              <a:t>:</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Examines the spatial relationship between elements.</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Related elements (e.g., "Save" and “Save as" buttons) should be positioned near each other.</a:t>
            </a:r>
            <a:endParaRPr/>
          </a:p>
        </p:txBody>
      </p:sp>
      <p:sp>
        <p:nvSpPr>
          <p:cNvPr id="438" name="Google Shape;438;p21"/>
          <p:cNvSpPr/>
          <p:nvPr/>
        </p:nvSpPr>
        <p:spPr>
          <a:xfrm>
            <a:off x="7575576" y="3361411"/>
            <a:ext cx="3967053" cy="414263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1800">
                <a:solidFill>
                  <a:srgbClr val="0D0D0D"/>
                </a:solidFill>
                <a:latin typeface="Arial"/>
                <a:ea typeface="Arial"/>
                <a:cs typeface="Arial"/>
                <a:sym typeface="Arial"/>
              </a:rPr>
              <a:t>Frequency of Use</a:t>
            </a:r>
            <a:r>
              <a:rPr b="0" i="0" lang="en-US" sz="1800">
                <a:solidFill>
                  <a:srgbClr val="0D0D0D"/>
                </a:solidFill>
                <a:latin typeface="Arial"/>
                <a:ea typeface="Arial"/>
                <a:cs typeface="Arial"/>
                <a:sym typeface="Arial"/>
              </a:rPr>
              <a:t>:</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Elements used more frequently should be more prominent and easier to access.</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For example, a "Search" bar in an e-commerce site should be centrally located and easily visible.</a:t>
            </a:r>
            <a:br>
              <a:rPr b="0" i="0" lang="en-US" sz="1800" u="none" cap="none" strike="noStrike">
                <a:solidFill>
                  <a:srgbClr val="0D0D0D"/>
                </a:solidFill>
                <a:latin typeface="Arial"/>
                <a:ea typeface="Arial"/>
                <a:cs typeface="Arial"/>
                <a:sym typeface="Arial"/>
              </a:rPr>
            </a:br>
            <a:endParaRPr b="0" i="0" sz="1800" u="none" cap="none" strike="noStrike">
              <a:solidFill>
                <a:srgbClr val="0D0D0D"/>
              </a:solidFill>
              <a:latin typeface="Arial"/>
              <a:ea typeface="Arial"/>
              <a:cs typeface="Arial"/>
              <a:sym typeface="Arial"/>
            </a:endParaRPr>
          </a:p>
          <a:p>
            <a:pPr indent="0" lvl="0" marL="0" marR="0" rtl="0" algn="l">
              <a:spcBef>
                <a:spcPts val="0"/>
              </a:spcBef>
              <a:spcAft>
                <a:spcPts val="0"/>
              </a:spcAft>
              <a:buNone/>
            </a:pPr>
            <a:r>
              <a:rPr b="1" i="0" lang="en-US" sz="1800">
                <a:solidFill>
                  <a:srgbClr val="0D0D0D"/>
                </a:solidFill>
                <a:latin typeface="Arial"/>
                <a:ea typeface="Arial"/>
                <a:cs typeface="Arial"/>
                <a:sym typeface="Arial"/>
              </a:rPr>
              <a:t>Cost of Transitions Between Entities</a:t>
            </a:r>
            <a:r>
              <a:rPr b="0" i="0" lang="en-US" sz="1800">
                <a:solidFill>
                  <a:srgbClr val="0D0D0D"/>
                </a:solidFill>
                <a:latin typeface="Arial"/>
                <a:ea typeface="Arial"/>
                <a:cs typeface="Arial"/>
                <a:sym typeface="Arial"/>
              </a:rPr>
              <a:t>:</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Measures the effort required to move from one element to another.</a:t>
            </a:r>
            <a:endParaRPr/>
          </a:p>
          <a:p>
            <a:pPr indent="-285750" lvl="1" marL="742950" marR="0" rtl="0" algn="l">
              <a:spcBef>
                <a:spcPts val="0"/>
              </a:spcBef>
              <a:spcAft>
                <a:spcPts val="0"/>
              </a:spcAft>
              <a:buClr>
                <a:srgbClr val="0D0D0D"/>
              </a:buClr>
              <a:buSzPts val="1800"/>
              <a:buFont typeface="Calibri"/>
              <a:buAutoNum type="arabicPeriod"/>
            </a:pPr>
            <a:r>
              <a:rPr b="0" i="0" lang="en-US" sz="1800" u="none" cap="none" strike="noStrike">
                <a:solidFill>
                  <a:srgbClr val="0D0D0D"/>
                </a:solidFill>
                <a:latin typeface="Arial"/>
                <a:ea typeface="Arial"/>
                <a:cs typeface="Arial"/>
                <a:sym typeface="Arial"/>
              </a:rPr>
              <a:t>Includes physical distance on the screen, as well as cognitive load (how intuitive the transition feels).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2"/>
          <p:cNvSpPr/>
          <p:nvPr/>
        </p:nvSpPr>
        <p:spPr>
          <a:xfrm>
            <a:off x="793790" y="2177058"/>
            <a:ext cx="948892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Halstead's Software Science Metrics</a:t>
            </a:r>
            <a:endParaRPr sz="4450">
              <a:solidFill>
                <a:schemeClr val="dk1"/>
              </a:solidFill>
              <a:latin typeface="Calibri"/>
              <a:ea typeface="Calibri"/>
              <a:cs typeface="Calibri"/>
              <a:sym typeface="Calibri"/>
            </a:endParaRPr>
          </a:p>
        </p:txBody>
      </p:sp>
      <p:sp>
        <p:nvSpPr>
          <p:cNvPr id="445" name="Google Shape;445;p22"/>
          <p:cNvSpPr/>
          <p:nvPr/>
        </p:nvSpPr>
        <p:spPr>
          <a:xfrm>
            <a:off x="793790"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Basic Measures</a:t>
            </a:r>
            <a:endParaRPr sz="2200">
              <a:solidFill>
                <a:schemeClr val="dk1"/>
              </a:solidFill>
              <a:latin typeface="Calibri"/>
              <a:ea typeface="Calibri"/>
              <a:cs typeface="Calibri"/>
              <a:sym typeface="Calibri"/>
            </a:endParaRPr>
          </a:p>
        </p:txBody>
      </p:sp>
      <p:sp>
        <p:nvSpPr>
          <p:cNvPr id="446" name="Google Shape;446;p22"/>
          <p:cNvSpPr/>
          <p:nvPr/>
        </p:nvSpPr>
        <p:spPr>
          <a:xfrm>
            <a:off x="793790" y="4033957"/>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n1 = number of distinct operators, n2 = number of distinct operands, N1 = total operator occurrences, N2 = total operand occurrences</a:t>
            </a:r>
            <a:endParaRPr sz="1750">
              <a:solidFill>
                <a:schemeClr val="dk1"/>
              </a:solidFill>
              <a:latin typeface="Calibri"/>
              <a:ea typeface="Calibri"/>
              <a:cs typeface="Calibri"/>
              <a:sym typeface="Calibri"/>
            </a:endParaRPr>
          </a:p>
        </p:txBody>
      </p:sp>
      <p:sp>
        <p:nvSpPr>
          <p:cNvPr id="447" name="Google Shape;447;p22"/>
          <p:cNvSpPr/>
          <p:nvPr/>
        </p:nvSpPr>
        <p:spPr>
          <a:xfrm>
            <a:off x="5332928"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Derived Metrics</a:t>
            </a:r>
            <a:endParaRPr sz="2200">
              <a:solidFill>
                <a:schemeClr val="dk1"/>
              </a:solidFill>
              <a:latin typeface="Calibri"/>
              <a:ea typeface="Calibri"/>
              <a:cs typeface="Calibri"/>
              <a:sym typeface="Calibri"/>
            </a:endParaRPr>
          </a:p>
        </p:txBody>
      </p:sp>
      <p:sp>
        <p:nvSpPr>
          <p:cNvPr id="448" name="Google Shape;448;p22"/>
          <p:cNvSpPr/>
          <p:nvPr/>
        </p:nvSpPr>
        <p:spPr>
          <a:xfrm>
            <a:off x="5332928" y="4033957"/>
            <a:ext cx="3978116"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Program length: N = n1 log2 n1 + n2 log2 n2 Program volume: V = N log2 (n1 + n2) Volume ratio: L = (2/n1) * (n2/N2)</a:t>
            </a:r>
            <a:endParaRPr sz="1750">
              <a:solidFill>
                <a:schemeClr val="dk1"/>
              </a:solidFill>
              <a:latin typeface="Calibri"/>
              <a:ea typeface="Calibri"/>
              <a:cs typeface="Calibri"/>
              <a:sym typeface="Calibri"/>
            </a:endParaRPr>
          </a:p>
        </p:txBody>
      </p:sp>
      <p:sp>
        <p:nvSpPr>
          <p:cNvPr id="449" name="Google Shape;449;p22"/>
          <p:cNvSpPr/>
          <p:nvPr/>
        </p:nvSpPr>
        <p:spPr>
          <a:xfrm>
            <a:off x="9872067" y="345281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Applications</a:t>
            </a:r>
            <a:endParaRPr sz="2200">
              <a:solidFill>
                <a:schemeClr val="dk1"/>
              </a:solidFill>
              <a:latin typeface="Calibri"/>
              <a:ea typeface="Calibri"/>
              <a:cs typeface="Calibri"/>
              <a:sym typeface="Calibri"/>
            </a:endParaRPr>
          </a:p>
        </p:txBody>
      </p:sp>
      <p:sp>
        <p:nvSpPr>
          <p:cNvPr id="450" name="Google Shape;450;p22"/>
          <p:cNvSpPr/>
          <p:nvPr/>
        </p:nvSpPr>
        <p:spPr>
          <a:xfrm>
            <a:off x="9872067" y="4033957"/>
            <a:ext cx="3978116"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These metrics can be used to estimate program length, minimum volume, actual volume, program level, language level, development effort, and even projected number of faults.</a:t>
            </a:r>
            <a:endParaRPr sz="175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preencoded.png" id="456" name="Google Shape;456;p2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57" name="Google Shape;457;p23"/>
          <p:cNvSpPr/>
          <p:nvPr/>
        </p:nvSpPr>
        <p:spPr>
          <a:xfrm>
            <a:off x="719257" y="892850"/>
            <a:ext cx="5137785" cy="642104"/>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Metrics for Testing</a:t>
            </a:r>
            <a:endParaRPr sz="4000">
              <a:solidFill>
                <a:schemeClr val="dk1"/>
              </a:solidFill>
              <a:latin typeface="Calibri"/>
              <a:ea typeface="Calibri"/>
              <a:cs typeface="Calibri"/>
              <a:sym typeface="Calibri"/>
            </a:endParaRPr>
          </a:p>
        </p:txBody>
      </p:sp>
      <p:sp>
        <p:nvSpPr>
          <p:cNvPr id="458" name="Google Shape;458;p23"/>
          <p:cNvSpPr/>
          <p:nvPr/>
        </p:nvSpPr>
        <p:spPr>
          <a:xfrm>
            <a:off x="1297359" y="1845707"/>
            <a:ext cx="2747100" cy="32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1" lang="en-US" sz="2000">
                <a:solidFill>
                  <a:srgbClr val="3C3939"/>
                </a:solidFill>
                <a:latin typeface="Raleway"/>
                <a:ea typeface="Raleway"/>
                <a:cs typeface="Raleway"/>
                <a:sym typeface="Raleway"/>
              </a:rPr>
              <a:t>Cyclomatic Complexity (CC)</a:t>
            </a:r>
            <a:endParaRPr b="1" sz="2000">
              <a:solidFill>
                <a:schemeClr val="dk1"/>
              </a:solidFill>
              <a:latin typeface="Calibri"/>
              <a:ea typeface="Calibri"/>
              <a:cs typeface="Calibri"/>
              <a:sym typeface="Calibri"/>
            </a:endParaRPr>
          </a:p>
        </p:txBody>
      </p:sp>
      <p:sp>
        <p:nvSpPr>
          <p:cNvPr id="459" name="Google Shape;459;p23"/>
          <p:cNvSpPr/>
          <p:nvPr/>
        </p:nvSpPr>
        <p:spPr>
          <a:xfrm>
            <a:off x="1297359" y="2518647"/>
            <a:ext cx="7299989" cy="4259839"/>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3C3939"/>
              </a:buClr>
              <a:buSzPts val="1600"/>
              <a:buFont typeface="Calibri"/>
              <a:buNone/>
            </a:pPr>
            <a:r>
              <a:rPr lang="en-US" sz="1600">
                <a:solidFill>
                  <a:srgbClr val="3C3939"/>
                </a:solidFill>
                <a:latin typeface="Calibri"/>
                <a:ea typeface="Calibri"/>
                <a:cs typeface="Calibri"/>
                <a:sym typeface="Calibri"/>
              </a:rPr>
              <a:t>Cyclomatic Complexity is a quantitative metric that measures the complexity of a program's control flow. Modules with high cyclomatic complexity are more likely to be error-prone. And more testing efforts will be needed</a:t>
            </a:r>
            <a:endParaRPr sz="1600">
              <a:solidFill>
                <a:srgbClr val="3C3939"/>
              </a:solidFill>
              <a:latin typeface="Calibri"/>
              <a:ea typeface="Calibri"/>
              <a:cs typeface="Calibri"/>
              <a:sym typeface="Calibri"/>
            </a:endParaRPr>
          </a:p>
          <a:p>
            <a:pPr indent="0" lvl="0" marL="0" marR="0" rtl="0" algn="l">
              <a:lnSpc>
                <a:spcPct val="159375"/>
              </a:lnSpc>
              <a:spcBef>
                <a:spcPts val="0"/>
              </a:spcBef>
              <a:spcAft>
                <a:spcPts val="0"/>
              </a:spcAft>
              <a:buClr>
                <a:schemeClr val="dk1"/>
              </a:buClr>
              <a:buSzPts val="1600"/>
              <a:buFont typeface="Calibri"/>
              <a:buNone/>
            </a:pPr>
            <a:r>
              <a:t/>
            </a:r>
            <a:endParaRPr sz="1600">
              <a:solidFill>
                <a:srgbClr val="3C3939"/>
              </a:solidFill>
              <a:latin typeface="Calibri"/>
              <a:ea typeface="Calibri"/>
              <a:cs typeface="Calibri"/>
              <a:sym typeface="Calibri"/>
            </a:endParaRPr>
          </a:p>
          <a:p>
            <a:pPr indent="0" lvl="0" marL="0" marR="0" rtl="0" algn="l">
              <a:lnSpc>
                <a:spcPct val="91071"/>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CC=E−N+2</a:t>
            </a:r>
            <a:endParaRPr/>
          </a:p>
          <a:p>
            <a:pPr indent="0" lvl="0" marL="0" marR="0" rtl="0" algn="l">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114300" lvl="0" marL="0" marR="0" rtl="0" algn="l">
              <a:spcBef>
                <a:spcPts val="0"/>
              </a:spcBef>
              <a:spcAft>
                <a:spcPts val="0"/>
              </a:spcAft>
              <a:buClr>
                <a:srgbClr val="0D0D0D"/>
              </a:buClr>
              <a:buSzPts val="1800"/>
              <a:buFont typeface="Arial"/>
              <a:buChar char="•"/>
            </a:pPr>
            <a:r>
              <a:rPr lang="en-US" sz="1800">
                <a:solidFill>
                  <a:srgbClr val="0D0D0D"/>
                </a:solidFill>
                <a:latin typeface="Calibri"/>
                <a:ea typeface="Calibri"/>
                <a:cs typeface="Calibri"/>
                <a:sym typeface="Calibri"/>
              </a:rPr>
              <a:t> E</a:t>
            </a:r>
            <a:r>
              <a:rPr b="0" i="0" lang="en-US" sz="1800">
                <a:solidFill>
                  <a:srgbClr val="0D0D0D"/>
                </a:solidFill>
                <a:latin typeface="Calibri"/>
                <a:ea typeface="Calibri"/>
                <a:cs typeface="Calibri"/>
                <a:sym typeface="Calibri"/>
              </a:rPr>
              <a:t>: Number of edges in the control flow graph.</a:t>
            </a:r>
            <a:endParaRPr/>
          </a:p>
          <a:p>
            <a:pPr indent="-114300" lvl="0" marL="0" marR="0" rtl="0" algn="l">
              <a:spcBef>
                <a:spcPts val="0"/>
              </a:spcBef>
              <a:spcAft>
                <a:spcPts val="0"/>
              </a:spcAft>
              <a:buClr>
                <a:srgbClr val="0D0D0D"/>
              </a:buClr>
              <a:buSzPts val="1800"/>
              <a:buFont typeface="Arial"/>
              <a:buChar char="•"/>
            </a:pPr>
            <a:r>
              <a:rPr b="0" i="0" lang="en-US" sz="1800">
                <a:solidFill>
                  <a:srgbClr val="0D0D0D"/>
                </a:solidFill>
                <a:latin typeface="Calibri"/>
                <a:ea typeface="Calibri"/>
                <a:cs typeface="Calibri"/>
                <a:sym typeface="Calibri"/>
              </a:rPr>
              <a:t> N: Number of nodes in the control flow graph.</a:t>
            </a:r>
            <a:endParaRPr/>
          </a:p>
          <a:p>
            <a:pPr indent="0" lvl="0" marL="0" marR="0" rtl="0" algn="l">
              <a:spcBef>
                <a:spcPts val="0"/>
              </a:spcBef>
              <a:spcAft>
                <a:spcPts val="0"/>
              </a:spcAft>
              <a:buClr>
                <a:schemeClr val="dk1"/>
              </a:buClr>
              <a:buSzPts val="1800"/>
              <a:buFont typeface="Arial"/>
              <a:buNone/>
            </a:pPr>
            <a:r>
              <a:t/>
            </a:r>
            <a:endParaRPr sz="1800">
              <a:solidFill>
                <a:srgbClr val="0D0D0D"/>
              </a:solidFill>
              <a:latin typeface="Calibri"/>
              <a:ea typeface="Calibri"/>
              <a:cs typeface="Calibri"/>
              <a:sym typeface="Calibri"/>
            </a:endParaRPr>
          </a:p>
          <a:p>
            <a:pPr indent="0" lvl="0" marL="0" marR="0" rtl="0" algn="l">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l">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l">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l">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preencoded.png" id="465" name="Google Shape;465;p2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66" name="Google Shape;466;p24"/>
          <p:cNvSpPr/>
          <p:nvPr/>
        </p:nvSpPr>
        <p:spPr>
          <a:xfrm>
            <a:off x="719257" y="892850"/>
            <a:ext cx="5137785" cy="642104"/>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Metrics for Testing</a:t>
            </a:r>
            <a:endParaRPr sz="4000">
              <a:solidFill>
                <a:schemeClr val="dk1"/>
              </a:solidFill>
              <a:latin typeface="Calibri"/>
              <a:ea typeface="Calibri"/>
              <a:cs typeface="Calibri"/>
              <a:sym typeface="Calibri"/>
            </a:endParaRPr>
          </a:p>
        </p:txBody>
      </p:sp>
      <p:sp>
        <p:nvSpPr>
          <p:cNvPr id="467" name="Google Shape;467;p24"/>
          <p:cNvSpPr/>
          <p:nvPr/>
        </p:nvSpPr>
        <p:spPr>
          <a:xfrm>
            <a:off x="1297359" y="2074307"/>
            <a:ext cx="2747248" cy="32111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b="1" lang="en-US" sz="2000">
                <a:solidFill>
                  <a:srgbClr val="3C3939"/>
                </a:solidFill>
                <a:latin typeface="Raleway"/>
                <a:ea typeface="Raleway"/>
                <a:cs typeface="Raleway"/>
                <a:sym typeface="Raleway"/>
              </a:rPr>
              <a:t>Cyclomatic Complexity (CC)</a:t>
            </a:r>
            <a:endParaRPr b="1" sz="2000">
              <a:solidFill>
                <a:schemeClr val="dk1"/>
              </a:solidFill>
              <a:latin typeface="Calibri"/>
              <a:ea typeface="Calibri"/>
              <a:cs typeface="Calibri"/>
              <a:sym typeface="Calibri"/>
            </a:endParaRPr>
          </a:p>
        </p:txBody>
      </p:sp>
      <p:sp>
        <p:nvSpPr>
          <p:cNvPr id="468" name="Google Shape;468;p24"/>
          <p:cNvSpPr/>
          <p:nvPr/>
        </p:nvSpPr>
        <p:spPr>
          <a:xfrm>
            <a:off x="1297359" y="2518647"/>
            <a:ext cx="2181337" cy="4259839"/>
          </a:xfrm>
          <a:prstGeom prst="rect">
            <a:avLst/>
          </a:prstGeom>
          <a:noFill/>
          <a:ln>
            <a:noFill/>
          </a:ln>
        </p:spPr>
        <p:txBody>
          <a:bodyPr anchorCtr="0" anchor="t" bIns="0" lIns="0" spcFirstLastPara="1" rIns="0" wrap="square" tIns="0">
            <a:noAutofit/>
          </a:bodyPr>
          <a:lstStyle/>
          <a:p>
            <a:pPr indent="0" lvl="0" marL="0" marR="0" rtl="0" algn="just">
              <a:lnSpc>
                <a:spcPct val="159375"/>
              </a:lnSpc>
              <a:spcBef>
                <a:spcPts val="0"/>
              </a:spcBef>
              <a:spcAft>
                <a:spcPts val="0"/>
              </a:spcAft>
              <a:buClr>
                <a:schemeClr val="dk1"/>
              </a:buClr>
              <a:buSzPts val="1600"/>
              <a:buFont typeface="Calibri"/>
              <a:buNone/>
            </a:pPr>
            <a:r>
              <a:t/>
            </a:r>
            <a:endParaRPr b="0" i="0" sz="1600">
              <a:solidFill>
                <a:srgbClr val="0D0D0D"/>
              </a:solidFill>
              <a:latin typeface="Calibri"/>
              <a:ea typeface="Calibri"/>
              <a:cs typeface="Calibri"/>
              <a:sym typeface="Calibri"/>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int x = 0;  </a:t>
            </a:r>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if (x &gt; 0) { </a:t>
            </a:r>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    x = x + 1; </a:t>
            </a:r>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 else {</a:t>
            </a:r>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    x = x - 1;</a:t>
            </a:r>
            <a:endParaRPr/>
          </a:p>
          <a:p>
            <a:pPr indent="0" lvl="0" marL="0" marR="0" rtl="0" algn="just">
              <a:lnSpc>
                <a:spcPct val="159375"/>
              </a:lnSpc>
              <a:spcBef>
                <a:spcPts val="0"/>
              </a:spcBef>
              <a:spcAft>
                <a:spcPts val="0"/>
              </a:spcAft>
              <a:buClr>
                <a:srgbClr val="0D0D0D"/>
              </a:buClr>
              <a:buSzPts val="1600"/>
              <a:buFont typeface="Calibri"/>
              <a:buNone/>
            </a:pPr>
            <a:r>
              <a:rPr b="0" i="0" lang="en-US" sz="1600">
                <a:solidFill>
                  <a:srgbClr val="0D0D0D"/>
                </a:solidFill>
                <a:latin typeface="Calibri"/>
                <a:ea typeface="Calibri"/>
                <a:cs typeface="Calibri"/>
                <a:sym typeface="Calibri"/>
              </a:rPr>
              <a:t>}</a:t>
            </a:r>
            <a:endParaRPr/>
          </a:p>
          <a:p>
            <a:pPr indent="0" lvl="0" marL="0" marR="0" rtl="0" algn="just">
              <a:lnSpc>
                <a:spcPct val="159375"/>
              </a:lnSpc>
              <a:spcBef>
                <a:spcPts val="0"/>
              </a:spcBef>
              <a:spcAft>
                <a:spcPts val="0"/>
              </a:spcAft>
              <a:buClr>
                <a:schemeClr val="dk1"/>
              </a:buClr>
              <a:buSzPts val="1600"/>
              <a:buFont typeface="Calibri"/>
              <a:buNone/>
            </a:pPr>
            <a:r>
              <a:t/>
            </a:r>
            <a:endParaRPr b="0" i="0" sz="1600">
              <a:solidFill>
                <a:srgbClr val="0D0D0D"/>
              </a:solidFill>
              <a:latin typeface="Calibri"/>
              <a:ea typeface="Calibri"/>
              <a:cs typeface="Calibri"/>
              <a:sym typeface="Calibri"/>
            </a:endParaRPr>
          </a:p>
          <a:p>
            <a:pPr indent="0" lvl="0" marL="0" marR="0" rtl="0" algn="just">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just">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just">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a:p>
            <a:pPr indent="0" lvl="0" marL="0" marR="0" rtl="0" algn="just">
              <a:lnSpc>
                <a:spcPct val="91071"/>
              </a:lnSpc>
              <a:spcBef>
                <a:spcPts val="0"/>
              </a:spcBef>
              <a:spcAft>
                <a:spcPts val="0"/>
              </a:spcAft>
              <a:buClr>
                <a:schemeClr val="dk1"/>
              </a:buClr>
              <a:buSzPts val="2800"/>
              <a:buFont typeface="Calibri"/>
              <a:buNone/>
            </a:pPr>
            <a:r>
              <a:t/>
            </a:r>
            <a:endParaRPr sz="2800">
              <a:solidFill>
                <a:schemeClr val="dk1"/>
              </a:solidFill>
              <a:latin typeface="Calibri"/>
              <a:ea typeface="Calibri"/>
              <a:cs typeface="Calibri"/>
              <a:sym typeface="Calibri"/>
            </a:endParaRPr>
          </a:p>
        </p:txBody>
      </p:sp>
      <p:sp>
        <p:nvSpPr>
          <p:cNvPr id="469" name="Google Shape;469;p24"/>
          <p:cNvSpPr/>
          <p:nvPr/>
        </p:nvSpPr>
        <p:spPr>
          <a:xfrm>
            <a:off x="3821595" y="2944982"/>
            <a:ext cx="1063487" cy="642104"/>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Start</a:t>
            </a:r>
            <a:endParaRPr/>
          </a:p>
        </p:txBody>
      </p:sp>
      <p:sp>
        <p:nvSpPr>
          <p:cNvPr id="470" name="Google Shape;470;p24"/>
          <p:cNvSpPr/>
          <p:nvPr/>
        </p:nvSpPr>
        <p:spPr>
          <a:xfrm>
            <a:off x="5486401" y="2944982"/>
            <a:ext cx="974035" cy="64210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int x = 0</a:t>
            </a:r>
            <a:endParaRPr/>
          </a:p>
        </p:txBody>
      </p:sp>
      <p:sp>
        <p:nvSpPr>
          <p:cNvPr id="471" name="Google Shape;471;p24"/>
          <p:cNvSpPr/>
          <p:nvPr/>
        </p:nvSpPr>
        <p:spPr>
          <a:xfrm>
            <a:off x="5486400" y="4076326"/>
            <a:ext cx="974035" cy="64210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if (x &gt; 0)</a:t>
            </a:r>
            <a:endParaRPr/>
          </a:p>
        </p:txBody>
      </p:sp>
      <p:sp>
        <p:nvSpPr>
          <p:cNvPr id="472" name="Google Shape;472;p24"/>
          <p:cNvSpPr/>
          <p:nvPr/>
        </p:nvSpPr>
        <p:spPr>
          <a:xfrm>
            <a:off x="4512366" y="5480697"/>
            <a:ext cx="974035" cy="64210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x = x + 1</a:t>
            </a:r>
            <a:endParaRPr/>
          </a:p>
        </p:txBody>
      </p:sp>
      <p:sp>
        <p:nvSpPr>
          <p:cNvPr id="473" name="Google Shape;473;p24"/>
          <p:cNvSpPr/>
          <p:nvPr/>
        </p:nvSpPr>
        <p:spPr>
          <a:xfrm>
            <a:off x="6477828" y="5480697"/>
            <a:ext cx="974035" cy="642104"/>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x = x - 1</a:t>
            </a:r>
            <a:endParaRPr/>
          </a:p>
        </p:txBody>
      </p:sp>
      <p:sp>
        <p:nvSpPr>
          <p:cNvPr id="474" name="Google Shape;474;p24"/>
          <p:cNvSpPr/>
          <p:nvPr/>
        </p:nvSpPr>
        <p:spPr>
          <a:xfrm>
            <a:off x="5441673" y="6938750"/>
            <a:ext cx="1063487" cy="642104"/>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End</a:t>
            </a:r>
            <a:endParaRPr/>
          </a:p>
        </p:txBody>
      </p:sp>
      <p:cxnSp>
        <p:nvCxnSpPr>
          <p:cNvPr id="475" name="Google Shape;475;p24"/>
          <p:cNvCxnSpPr>
            <a:stCxn id="469" idx="6"/>
            <a:endCxn id="470" idx="1"/>
          </p:cNvCxnSpPr>
          <p:nvPr/>
        </p:nvCxnSpPr>
        <p:spPr>
          <a:xfrm>
            <a:off x="4885082" y="3266034"/>
            <a:ext cx="6012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6" name="Google Shape;476;p24"/>
          <p:cNvCxnSpPr>
            <a:stCxn id="470" idx="2"/>
            <a:endCxn id="471" idx="0"/>
          </p:cNvCxnSpPr>
          <p:nvPr/>
        </p:nvCxnSpPr>
        <p:spPr>
          <a:xfrm>
            <a:off x="5973419" y="3587086"/>
            <a:ext cx="0" cy="489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7" name="Google Shape;477;p24"/>
          <p:cNvCxnSpPr>
            <a:stCxn id="471" idx="2"/>
            <a:endCxn id="473" idx="0"/>
          </p:cNvCxnSpPr>
          <p:nvPr/>
        </p:nvCxnSpPr>
        <p:spPr>
          <a:xfrm>
            <a:off x="5973418" y="4718430"/>
            <a:ext cx="991500" cy="762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8" name="Google Shape;478;p24"/>
          <p:cNvCxnSpPr>
            <a:stCxn id="471" idx="2"/>
            <a:endCxn id="472" idx="0"/>
          </p:cNvCxnSpPr>
          <p:nvPr/>
        </p:nvCxnSpPr>
        <p:spPr>
          <a:xfrm flipH="1">
            <a:off x="4999318" y="4718430"/>
            <a:ext cx="974100" cy="7623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79" name="Google Shape;479;p24"/>
          <p:cNvCxnSpPr>
            <a:stCxn id="472" idx="2"/>
            <a:endCxn id="474" idx="0"/>
          </p:cNvCxnSpPr>
          <p:nvPr/>
        </p:nvCxnSpPr>
        <p:spPr>
          <a:xfrm>
            <a:off x="4999384" y="6122801"/>
            <a:ext cx="974100" cy="816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480" name="Google Shape;480;p24"/>
          <p:cNvCxnSpPr>
            <a:stCxn id="473" idx="2"/>
            <a:endCxn id="474" idx="0"/>
          </p:cNvCxnSpPr>
          <p:nvPr/>
        </p:nvCxnSpPr>
        <p:spPr>
          <a:xfrm flipH="1">
            <a:off x="5973346" y="6122801"/>
            <a:ext cx="991500" cy="816000"/>
          </a:xfrm>
          <a:prstGeom prst="straightConnector1">
            <a:avLst/>
          </a:prstGeom>
          <a:noFill/>
          <a:ln cap="flat" cmpd="sng" w="9525">
            <a:solidFill>
              <a:schemeClr val="accent1"/>
            </a:solidFill>
            <a:prstDash val="solid"/>
            <a:miter lim="800000"/>
            <a:headEnd len="sm" w="sm" type="none"/>
            <a:tailEnd len="med" w="med" type="triangle"/>
          </a:ln>
        </p:spPr>
      </p:cxnSp>
      <p:sp>
        <p:nvSpPr>
          <p:cNvPr id="481" name="Google Shape;481;p24"/>
          <p:cNvSpPr txBox="1"/>
          <p:nvPr/>
        </p:nvSpPr>
        <p:spPr>
          <a:xfrm rot="-2399286">
            <a:off x="4991927" y="4812447"/>
            <a:ext cx="899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True</a:t>
            </a:r>
            <a:endParaRPr/>
          </a:p>
        </p:txBody>
      </p:sp>
      <p:sp>
        <p:nvSpPr>
          <p:cNvPr id="482" name="Google Shape;482;p24"/>
          <p:cNvSpPr txBox="1"/>
          <p:nvPr/>
        </p:nvSpPr>
        <p:spPr>
          <a:xfrm rot="2198711">
            <a:off x="6287534" y="4941739"/>
            <a:ext cx="899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False</a:t>
            </a:r>
            <a:endParaRPr/>
          </a:p>
        </p:txBody>
      </p:sp>
      <p:sp>
        <p:nvSpPr>
          <p:cNvPr id="483" name="Google Shape;483;p24"/>
          <p:cNvSpPr txBox="1"/>
          <p:nvPr/>
        </p:nvSpPr>
        <p:spPr>
          <a:xfrm>
            <a:off x="1227482" y="5317756"/>
            <a:ext cx="7315200" cy="1092607"/>
          </a:xfrm>
          <a:prstGeom prst="rect">
            <a:avLst/>
          </a:prstGeom>
          <a:noFill/>
          <a:ln>
            <a:noFill/>
          </a:ln>
        </p:spPr>
        <p:txBody>
          <a:bodyPr anchorCtr="0" anchor="t" bIns="45700" lIns="91425" spcFirstLastPara="1" rIns="91425" wrap="square" tIns="45700">
            <a:spAutoFit/>
          </a:bodyPr>
          <a:lstStyle/>
          <a:p>
            <a:pPr indent="0" lvl="0" marL="0" marR="0" rtl="0" algn="l">
              <a:lnSpc>
                <a:spcPct val="10625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CC = E−N+2</a:t>
            </a:r>
            <a:endParaRPr/>
          </a:p>
          <a:p>
            <a:pPr indent="0" lvl="0" marL="0" marR="0" rtl="0" algn="l">
              <a:lnSpc>
                <a:spcPct val="10625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 6 – 6 + 2</a:t>
            </a:r>
            <a:endParaRPr/>
          </a:p>
          <a:p>
            <a:pPr indent="0" lvl="0" marL="0" marR="0" rtl="0" algn="l">
              <a:lnSpc>
                <a:spcPct val="106250"/>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      =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preencoded.png" id="489" name="Google Shape;489;p2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0" name="Google Shape;490;p25"/>
          <p:cNvSpPr/>
          <p:nvPr/>
        </p:nvSpPr>
        <p:spPr>
          <a:xfrm>
            <a:off x="719257" y="892850"/>
            <a:ext cx="5137785" cy="642104"/>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OO Testing Metrics</a:t>
            </a:r>
            <a:endParaRPr sz="4000">
              <a:solidFill>
                <a:schemeClr val="dk1"/>
              </a:solidFill>
              <a:latin typeface="Calibri"/>
              <a:ea typeface="Calibri"/>
              <a:cs typeface="Calibri"/>
              <a:sym typeface="Calibri"/>
            </a:endParaRPr>
          </a:p>
        </p:txBody>
      </p:sp>
      <p:sp>
        <p:nvSpPr>
          <p:cNvPr id="491" name="Google Shape;491;p25"/>
          <p:cNvSpPr txBox="1"/>
          <p:nvPr/>
        </p:nvSpPr>
        <p:spPr>
          <a:xfrm>
            <a:off x="719257" y="1802035"/>
            <a:ext cx="7315200" cy="5079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LCOM (Lack of Cohesion in Methods)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Measures the degree of relatedness between methods in a class.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Higher LCOM indicates more states, increasing the likelihood of side effects.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More extensive testing is needed to ensure side effects are avoided.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PAP (Percent Public and Protected)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Indicates the percentage of public and protected attributes in a class.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High PAP increases coupling, leading to greater risk of side effects.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Testing must uncover unintended interactions among classes.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PAD (Public Access to Data Members)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Measures the number of external classes accessing a class's attributes.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High PAD violates encapsulation, increasing the risk of side effects.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Tests must address potential cross-class side effects.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descr="preencoded.png" id="497" name="Google Shape;497;p2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498" name="Google Shape;498;p26"/>
          <p:cNvSpPr/>
          <p:nvPr/>
        </p:nvSpPr>
        <p:spPr>
          <a:xfrm>
            <a:off x="719257" y="892850"/>
            <a:ext cx="5137785" cy="642104"/>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1B1B27"/>
              </a:buClr>
              <a:buSzPts val="4000"/>
              <a:buFont typeface="Raleway"/>
              <a:buNone/>
            </a:pPr>
            <a:r>
              <a:rPr lang="en-US" sz="4000">
                <a:solidFill>
                  <a:srgbClr val="1B1B27"/>
                </a:solidFill>
                <a:latin typeface="Raleway"/>
                <a:ea typeface="Raleway"/>
                <a:cs typeface="Raleway"/>
                <a:sym typeface="Raleway"/>
              </a:rPr>
              <a:t>OO Testing Metrics</a:t>
            </a:r>
            <a:endParaRPr sz="4000">
              <a:solidFill>
                <a:schemeClr val="dk1"/>
              </a:solidFill>
              <a:latin typeface="Calibri"/>
              <a:ea typeface="Calibri"/>
              <a:cs typeface="Calibri"/>
              <a:sym typeface="Calibri"/>
            </a:endParaRPr>
          </a:p>
        </p:txBody>
      </p:sp>
      <p:sp>
        <p:nvSpPr>
          <p:cNvPr id="499" name="Google Shape;499;p26"/>
          <p:cNvSpPr txBox="1"/>
          <p:nvPr/>
        </p:nvSpPr>
        <p:spPr>
          <a:xfrm>
            <a:off x="719257" y="1573435"/>
            <a:ext cx="7315200" cy="535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NOR (Number of Root Classes)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Counts the distinct class hierarchies in the design model.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As NOR increases, the complexity of testing each hierarchy grows.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More root classes mean more effort in creating comprehensive test suites.</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FIN (Fan-In)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Measures the number of parent classes a class inherits from.</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FIN &gt; 1 (Multiple inheritance) increases complexity and risks ambiguity.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Should be avoided; simplifies testing and design.</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NOC &amp; DIT (Number of Children &amp; Depth of Inheritance Tree)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Definition: NOC: Number of immediate subclasses; DIT: Levels in inheritance tree.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Reason: Deep inheritance and numerous subclasses require retesting of superclass methods.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Impact: Increases testing workload for each additional layer or subclass.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7"/>
          <p:cNvSpPr/>
          <p:nvPr/>
        </p:nvSpPr>
        <p:spPr>
          <a:xfrm>
            <a:off x="793790" y="2177058"/>
            <a:ext cx="7705249" cy="70877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Metrics for Software Quality</a:t>
            </a:r>
            <a:endParaRPr/>
          </a:p>
        </p:txBody>
      </p:sp>
      <p:sp>
        <p:nvSpPr>
          <p:cNvPr id="506" name="Google Shape;506;p27"/>
          <p:cNvSpPr/>
          <p:nvPr/>
        </p:nvSpPr>
        <p:spPr>
          <a:xfrm>
            <a:off x="793790" y="3348157"/>
            <a:ext cx="12325862"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The primary goal of software engineering is to produce high-quality systems, applications, or products that meet market needs within a specified timeframe. This requires applying effective methods, modern tools, and mature software processes. Measurement is crucial for assessing and achieving high quality across all aspects of software development, from requirements to testing.</a:t>
            </a:r>
            <a:endParaRPr sz="175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28"/>
          <p:cNvSpPr/>
          <p:nvPr/>
        </p:nvSpPr>
        <p:spPr>
          <a:xfrm>
            <a:off x="793790" y="2177058"/>
            <a:ext cx="7705249" cy="70877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4800">
                <a:solidFill>
                  <a:schemeClr val="dk1"/>
                </a:solidFill>
                <a:latin typeface="Calibri"/>
                <a:ea typeface="Calibri"/>
                <a:cs typeface="Calibri"/>
                <a:sym typeface="Calibri"/>
              </a:rPr>
              <a:t>Measuring Quality</a:t>
            </a:r>
            <a:endParaRPr/>
          </a:p>
        </p:txBody>
      </p:sp>
      <p:sp>
        <p:nvSpPr>
          <p:cNvPr id="513" name="Google Shape;513;p28"/>
          <p:cNvSpPr/>
          <p:nvPr/>
        </p:nvSpPr>
        <p:spPr>
          <a:xfrm>
            <a:off x="6162199" y="2093952"/>
            <a:ext cx="3799761" cy="2981444"/>
          </a:xfrm>
          <a:prstGeom prst="roundRect">
            <a:avLst>
              <a:gd fmla="val 272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6362819" y="2294573"/>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Correctness</a:t>
            </a:r>
            <a:endParaRPr sz="1900">
              <a:solidFill>
                <a:schemeClr val="dk1"/>
              </a:solidFill>
              <a:latin typeface="Calibri"/>
              <a:ea typeface="Calibri"/>
              <a:cs typeface="Calibri"/>
              <a:sym typeface="Calibri"/>
            </a:endParaRPr>
          </a:p>
        </p:txBody>
      </p:sp>
      <p:sp>
        <p:nvSpPr>
          <p:cNvPr id="515" name="Google Shape;515;p28"/>
          <p:cNvSpPr/>
          <p:nvPr/>
        </p:nvSpPr>
        <p:spPr>
          <a:xfrm>
            <a:off x="6362819" y="2712006"/>
            <a:ext cx="3398520" cy="2162770"/>
          </a:xfrm>
          <a:prstGeom prst="rect">
            <a:avLst/>
          </a:prstGeom>
          <a:noFill/>
          <a:ln>
            <a:noFill/>
          </a:ln>
        </p:spPr>
        <p:txBody>
          <a:bodyPr anchorCtr="0" anchor="t" bIns="0" lIns="0" spcFirstLastPara="1" rIns="0" wrap="square" tIns="0">
            <a:noAutofit/>
          </a:bodyPr>
          <a:lstStyle/>
          <a:p>
            <a:pPr indent="-285750" lvl="0" marL="285750" marR="0" rtl="0" algn="l">
              <a:spcBef>
                <a:spcPts val="0"/>
              </a:spcBef>
              <a:spcAft>
                <a:spcPts val="0"/>
              </a:spcAft>
              <a:buClr>
                <a:schemeClr val="dk1"/>
              </a:buClr>
              <a:buSzPts val="1500"/>
              <a:buFont typeface="Arial"/>
              <a:buChar char="•"/>
            </a:pPr>
            <a:r>
              <a:rPr i="0" lang="en-US" sz="1500" u="none" strike="noStrike">
                <a:solidFill>
                  <a:schemeClr val="dk1"/>
                </a:solidFill>
                <a:latin typeface="Calibri"/>
                <a:ea typeface="Calibri"/>
                <a:cs typeface="Calibri"/>
                <a:sym typeface="Calibri"/>
              </a:rPr>
              <a:t>Degree to which the software performs its required function.</a:t>
            </a:r>
            <a:br>
              <a:rPr i="0" lang="en-US" sz="1500" u="none" strike="noStrike">
                <a:solidFill>
                  <a:schemeClr val="dk1"/>
                </a:solidFill>
                <a:latin typeface="Calibri"/>
                <a:ea typeface="Calibri"/>
                <a:cs typeface="Calibri"/>
                <a:sym typeface="Calibri"/>
              </a:rPr>
            </a:br>
            <a:endParaRPr i="0" sz="1500" u="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rgbClr val="0D0D0D"/>
              </a:buClr>
              <a:buSzPts val="1500"/>
              <a:buFont typeface="Arial"/>
              <a:buChar char="•"/>
            </a:pPr>
            <a:r>
              <a:rPr i="0" lang="en-US" sz="1500">
                <a:solidFill>
                  <a:srgbClr val="0D0D0D"/>
                </a:solidFill>
                <a:latin typeface="Calibri"/>
                <a:ea typeface="Calibri"/>
                <a:cs typeface="Calibri"/>
                <a:sym typeface="Calibri"/>
              </a:rPr>
              <a:t>The most common measure for correctness is defects per KLOC</a:t>
            </a:r>
            <a:br>
              <a:rPr i="0" lang="en-US" sz="1500">
                <a:solidFill>
                  <a:srgbClr val="0D0D0D"/>
                </a:solidFill>
                <a:latin typeface="Calibri"/>
                <a:ea typeface="Calibri"/>
                <a:cs typeface="Calibri"/>
                <a:sym typeface="Calibri"/>
              </a:rPr>
            </a:br>
            <a:endParaRPr i="0" sz="1500">
              <a:solidFill>
                <a:srgbClr val="0D0D0D"/>
              </a:solidFill>
              <a:latin typeface="Calibri"/>
              <a:ea typeface="Calibri"/>
              <a:cs typeface="Calibri"/>
              <a:sym typeface="Calibri"/>
            </a:endParaRPr>
          </a:p>
          <a:p>
            <a:pPr indent="-285750" lvl="0" marL="285750" marR="0" rtl="0" algn="l">
              <a:spcBef>
                <a:spcPts val="0"/>
              </a:spcBef>
              <a:spcAft>
                <a:spcPts val="0"/>
              </a:spcAft>
              <a:buClr>
                <a:srgbClr val="0D0D0D"/>
              </a:buClr>
              <a:buSzPts val="1500"/>
              <a:buFont typeface="Arial"/>
              <a:buChar char="•"/>
            </a:pPr>
            <a:r>
              <a:rPr lang="en-US" sz="1500" u="none" strike="noStrike">
                <a:solidFill>
                  <a:srgbClr val="0D0D0D"/>
                </a:solidFill>
                <a:latin typeface="Calibri"/>
                <a:ea typeface="Calibri"/>
                <a:cs typeface="Calibri"/>
                <a:sym typeface="Calibri"/>
              </a:rPr>
              <a:t>Defect Density per KLOC = </a:t>
            </a:r>
            <a:r>
              <a:rPr i="0" lang="en-US" sz="1500">
                <a:solidFill>
                  <a:srgbClr val="0D0D0D"/>
                </a:solidFill>
                <a:latin typeface="Calibri"/>
                <a:ea typeface="Calibri"/>
                <a:cs typeface="Calibri"/>
                <a:sym typeface="Calibri"/>
              </a:rPr>
              <a:t>number of verified defects (bugs or errors) in the software per 1,000 lines of code </a:t>
            </a:r>
            <a:br>
              <a:rPr i="0" lang="en-US" sz="1500" u="none" strike="noStrike">
                <a:solidFill>
                  <a:schemeClr val="dk1"/>
                </a:solidFill>
                <a:latin typeface="Calibri"/>
                <a:ea typeface="Calibri"/>
                <a:cs typeface="Calibri"/>
                <a:sym typeface="Calibri"/>
              </a:rPr>
            </a:br>
            <a:br>
              <a:rPr i="0" lang="en-US" sz="1500" u="none" strike="noStrike">
                <a:solidFill>
                  <a:schemeClr val="dk1"/>
                </a:solidFill>
                <a:latin typeface="Calibri"/>
                <a:ea typeface="Calibri"/>
                <a:cs typeface="Calibri"/>
                <a:sym typeface="Calibri"/>
              </a:rPr>
            </a:br>
            <a:endParaRPr sz="1500">
              <a:solidFill>
                <a:schemeClr val="dk1"/>
              </a:solidFill>
              <a:latin typeface="Calibri"/>
              <a:ea typeface="Calibri"/>
              <a:cs typeface="Calibri"/>
              <a:sym typeface="Calibri"/>
            </a:endParaRPr>
          </a:p>
        </p:txBody>
      </p:sp>
      <p:sp>
        <p:nvSpPr>
          <p:cNvPr id="516" name="Google Shape;516;p28"/>
          <p:cNvSpPr/>
          <p:nvPr/>
        </p:nvSpPr>
        <p:spPr>
          <a:xfrm>
            <a:off x="10154960" y="2093952"/>
            <a:ext cx="3799761" cy="2981444"/>
          </a:xfrm>
          <a:prstGeom prst="roundRect">
            <a:avLst>
              <a:gd fmla="val 272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10355580" y="2294573"/>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Maintainability</a:t>
            </a:r>
            <a:endParaRPr sz="1900">
              <a:solidFill>
                <a:schemeClr val="dk1"/>
              </a:solidFill>
              <a:latin typeface="Calibri"/>
              <a:ea typeface="Calibri"/>
              <a:cs typeface="Calibri"/>
              <a:sym typeface="Calibri"/>
            </a:endParaRPr>
          </a:p>
        </p:txBody>
      </p:sp>
      <p:sp>
        <p:nvSpPr>
          <p:cNvPr id="518" name="Google Shape;518;p28"/>
          <p:cNvSpPr/>
          <p:nvPr/>
        </p:nvSpPr>
        <p:spPr>
          <a:xfrm>
            <a:off x="10355580" y="2712005"/>
            <a:ext cx="3398520" cy="1939507"/>
          </a:xfrm>
          <a:prstGeom prst="rect">
            <a:avLst/>
          </a:prstGeom>
          <a:noFill/>
          <a:ln>
            <a:noFill/>
          </a:ln>
        </p:spPr>
        <p:txBody>
          <a:bodyPr anchorCtr="0" anchor="t" bIns="0" lIns="0" spcFirstLastPara="1" rIns="0" wrap="square" tIns="0">
            <a:noAutofit/>
          </a:bodyPr>
          <a:lstStyle/>
          <a:p>
            <a:pPr indent="-285750" lvl="0" marL="285750" marR="0" rtl="0" algn="l">
              <a:lnSpc>
                <a:spcPct val="160000"/>
              </a:lnSpc>
              <a:spcBef>
                <a:spcPts val="0"/>
              </a:spcBef>
              <a:spcAft>
                <a:spcPts val="0"/>
              </a:spcAft>
              <a:buClr>
                <a:srgbClr val="3C3939"/>
              </a:buClr>
              <a:buSzPts val="1500"/>
              <a:buFont typeface="Arial"/>
              <a:buChar char="•"/>
            </a:pPr>
            <a:r>
              <a:rPr lang="en-US" sz="1500">
                <a:solidFill>
                  <a:srgbClr val="3C3939"/>
                </a:solidFill>
                <a:latin typeface="Calibri"/>
                <a:ea typeface="Calibri"/>
                <a:cs typeface="Calibri"/>
                <a:sym typeface="Calibri"/>
              </a:rPr>
              <a:t>the ease with which a program can be corrected, adapted, or enhanced</a:t>
            </a:r>
            <a:endParaRPr/>
          </a:p>
          <a:p>
            <a:pPr indent="-285750" lvl="0" marL="285750" marR="0" rtl="0" algn="l">
              <a:lnSpc>
                <a:spcPct val="16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A simple time-oriented metric is mean-time-to-change (MTTC)</a:t>
            </a:r>
            <a:endParaRPr/>
          </a:p>
          <a:p>
            <a:pPr indent="-285750" lvl="0" marL="285750" marR="0" rtl="0" algn="l">
              <a:lnSpc>
                <a:spcPct val="16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MTTC = average time required to implement a change</a:t>
            </a:r>
            <a:endParaRPr/>
          </a:p>
          <a:p>
            <a:pPr indent="-190500" lvl="0" marL="285750" marR="0" rtl="0" algn="l">
              <a:lnSpc>
                <a:spcPct val="160000"/>
              </a:lnSpc>
              <a:spcBef>
                <a:spcPts val="0"/>
              </a:spcBef>
              <a:spcAft>
                <a:spcPts val="0"/>
              </a:spcAft>
              <a:buClr>
                <a:schemeClr val="dk1"/>
              </a:buClr>
              <a:buSzPts val="1500"/>
              <a:buFont typeface="Arial"/>
              <a:buNone/>
            </a:pPr>
            <a:r>
              <a:t/>
            </a:r>
            <a:endParaRPr sz="1500">
              <a:solidFill>
                <a:schemeClr val="dk1"/>
              </a:solidFill>
              <a:latin typeface="Calibri"/>
              <a:ea typeface="Calibri"/>
              <a:cs typeface="Calibri"/>
              <a:sym typeface="Calibri"/>
            </a:endParaRPr>
          </a:p>
        </p:txBody>
      </p:sp>
      <p:sp>
        <p:nvSpPr>
          <p:cNvPr id="519" name="Google Shape;519;p28"/>
          <p:cNvSpPr/>
          <p:nvPr/>
        </p:nvSpPr>
        <p:spPr>
          <a:xfrm>
            <a:off x="6162199" y="5268397"/>
            <a:ext cx="3799761" cy="2543760"/>
          </a:xfrm>
          <a:prstGeom prst="roundRect">
            <a:avLst>
              <a:gd fmla="val 343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6362819" y="5469017"/>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Integrity</a:t>
            </a:r>
            <a:endParaRPr sz="1900">
              <a:solidFill>
                <a:schemeClr val="dk1"/>
              </a:solidFill>
              <a:latin typeface="Calibri"/>
              <a:ea typeface="Calibri"/>
              <a:cs typeface="Calibri"/>
              <a:sym typeface="Calibri"/>
            </a:endParaRPr>
          </a:p>
        </p:txBody>
      </p:sp>
      <p:sp>
        <p:nvSpPr>
          <p:cNvPr id="521" name="Google Shape;521;p28"/>
          <p:cNvSpPr/>
          <p:nvPr/>
        </p:nvSpPr>
        <p:spPr>
          <a:xfrm>
            <a:off x="6362819" y="5886450"/>
            <a:ext cx="3398520" cy="926902"/>
          </a:xfrm>
          <a:prstGeom prst="rect">
            <a:avLst/>
          </a:prstGeom>
          <a:noFill/>
          <a:ln>
            <a:noFill/>
          </a:ln>
        </p:spPr>
        <p:txBody>
          <a:bodyPr anchorCtr="0" anchor="t" bIns="0" lIns="0" spcFirstLastPara="1" rIns="0" wrap="square" tIns="0">
            <a:noAutofit/>
          </a:bodyPr>
          <a:lstStyle/>
          <a:p>
            <a:pPr indent="-285750" lvl="0" marL="285750" marR="0" rtl="0" algn="l">
              <a:lnSpc>
                <a:spcPct val="16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system’s ability to withstand attacks to its security</a:t>
            </a:r>
            <a:endParaRPr/>
          </a:p>
          <a:p>
            <a:pPr indent="-285750" lvl="0" marL="285750" marR="0" rtl="0" algn="l">
              <a:lnSpc>
                <a:spcPct val="160000"/>
              </a:lnSpc>
              <a:spcBef>
                <a:spcPts val="0"/>
              </a:spcBef>
              <a:spcAft>
                <a:spcPts val="0"/>
              </a:spcAft>
              <a:buClr>
                <a:srgbClr val="0D0D0D"/>
              </a:buClr>
              <a:buSzPts val="1500"/>
              <a:buFont typeface="Arial"/>
              <a:buChar char="•"/>
            </a:pPr>
            <a:r>
              <a:rPr b="0" i="0" lang="en-US" sz="1500">
                <a:solidFill>
                  <a:srgbClr val="0D0D0D"/>
                </a:solidFill>
                <a:latin typeface="Calibri"/>
                <a:ea typeface="Calibri"/>
                <a:cs typeface="Calibri"/>
                <a:sym typeface="Calibri"/>
              </a:rPr>
              <a:t>Integrity=1−(threat×(1−security))</a:t>
            </a:r>
            <a:endParaRPr/>
          </a:p>
          <a:p>
            <a:pPr indent="-285750" lvl="0" marL="285750" marR="0" rtl="0" algn="l">
              <a:lnSpc>
                <a:spcPct val="150000"/>
              </a:lnSpc>
              <a:spcBef>
                <a:spcPts val="0"/>
              </a:spcBef>
              <a:spcAft>
                <a:spcPts val="0"/>
              </a:spcAft>
              <a:buClr>
                <a:schemeClr val="dk1"/>
              </a:buClr>
              <a:buSzPts val="1500"/>
              <a:buFont typeface="Arial"/>
              <a:buChar char="•"/>
            </a:pPr>
            <a:r>
              <a:rPr lang="en-US" sz="1500">
                <a:solidFill>
                  <a:schemeClr val="dk1"/>
                </a:solidFill>
                <a:latin typeface="Calibri"/>
                <a:ea typeface="Calibri"/>
                <a:cs typeface="Calibri"/>
                <a:sym typeface="Calibri"/>
              </a:rPr>
              <a:t>Threat -&gt; probability that a specific type of attack will occur, Security -&gt; </a:t>
            </a:r>
            <a:r>
              <a:rPr b="0" i="0" lang="en-US" sz="1600">
                <a:solidFill>
                  <a:srgbClr val="0D0D0D"/>
                </a:solidFill>
                <a:latin typeface="Arial"/>
                <a:ea typeface="Arial"/>
                <a:cs typeface="Arial"/>
                <a:sym typeface="Arial"/>
              </a:rPr>
              <a:t>probability an attack will be repelled</a:t>
            </a:r>
            <a:endParaRPr sz="1500">
              <a:solidFill>
                <a:schemeClr val="dk1"/>
              </a:solidFill>
              <a:latin typeface="Calibri"/>
              <a:ea typeface="Calibri"/>
              <a:cs typeface="Calibri"/>
              <a:sym typeface="Calibri"/>
            </a:endParaRPr>
          </a:p>
        </p:txBody>
      </p:sp>
      <p:sp>
        <p:nvSpPr>
          <p:cNvPr id="522" name="Google Shape;522;p28"/>
          <p:cNvSpPr/>
          <p:nvPr/>
        </p:nvSpPr>
        <p:spPr>
          <a:xfrm>
            <a:off x="10154960" y="5268397"/>
            <a:ext cx="3799761" cy="2543760"/>
          </a:xfrm>
          <a:prstGeom prst="roundRect">
            <a:avLst>
              <a:gd fmla="val 3431"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p:nvPr/>
        </p:nvSpPr>
        <p:spPr>
          <a:xfrm>
            <a:off x="10355580" y="5469017"/>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Usability</a:t>
            </a:r>
            <a:endParaRPr sz="1900">
              <a:solidFill>
                <a:schemeClr val="dk1"/>
              </a:solidFill>
              <a:latin typeface="Calibri"/>
              <a:ea typeface="Calibri"/>
              <a:cs typeface="Calibri"/>
              <a:sym typeface="Calibri"/>
            </a:endParaRPr>
          </a:p>
        </p:txBody>
      </p:sp>
      <p:sp>
        <p:nvSpPr>
          <p:cNvPr id="524" name="Google Shape;524;p28"/>
          <p:cNvSpPr/>
          <p:nvPr/>
        </p:nvSpPr>
        <p:spPr>
          <a:xfrm>
            <a:off x="10355580" y="5886450"/>
            <a:ext cx="3398520" cy="1544836"/>
          </a:xfrm>
          <a:prstGeom prst="rect">
            <a:avLst/>
          </a:prstGeom>
          <a:noFill/>
          <a:ln>
            <a:noFill/>
          </a:ln>
        </p:spPr>
        <p:txBody>
          <a:bodyPr anchorCtr="0" anchor="t" bIns="0" lIns="0" spcFirstLastPara="1" rIns="0" wrap="square" tIns="0">
            <a:noAutofit/>
          </a:bodyPr>
          <a:lstStyle/>
          <a:p>
            <a:pPr indent="-285750" lvl="0" marL="285750" marR="0" rtl="0" algn="l">
              <a:lnSpc>
                <a:spcPct val="160000"/>
              </a:lnSpc>
              <a:spcBef>
                <a:spcPts val="0"/>
              </a:spcBef>
              <a:spcAft>
                <a:spcPts val="0"/>
              </a:spcAft>
              <a:buClr>
                <a:srgbClr val="3C3939"/>
              </a:buClr>
              <a:buSzPts val="1500"/>
              <a:buFont typeface="Arial"/>
              <a:buChar char="•"/>
            </a:pPr>
            <a:r>
              <a:rPr lang="en-US" sz="1500">
                <a:solidFill>
                  <a:srgbClr val="3C3939"/>
                </a:solidFill>
                <a:latin typeface="Calibri"/>
                <a:ea typeface="Calibri"/>
                <a:cs typeface="Calibri"/>
                <a:sym typeface="Calibri"/>
              </a:rPr>
              <a:t>ease of use with which users can achieve their goals </a:t>
            </a:r>
            <a:endParaRPr sz="15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9"/>
          <p:cNvSpPr/>
          <p:nvPr/>
        </p:nvSpPr>
        <p:spPr>
          <a:xfrm>
            <a:off x="793790" y="2177058"/>
            <a:ext cx="7705249" cy="70877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0" lang="en-US" sz="4800">
                <a:solidFill>
                  <a:srgbClr val="0D0D0D"/>
                </a:solidFill>
                <a:latin typeface="Arial"/>
                <a:ea typeface="Arial"/>
                <a:cs typeface="Arial"/>
                <a:sym typeface="Arial"/>
              </a:rPr>
              <a:t>Defect Removal Efficiency (DRE)</a:t>
            </a:r>
            <a:endParaRPr/>
          </a:p>
        </p:txBody>
      </p:sp>
      <p:sp>
        <p:nvSpPr>
          <p:cNvPr id="531" name="Google Shape;531;p29"/>
          <p:cNvSpPr/>
          <p:nvPr/>
        </p:nvSpPr>
        <p:spPr>
          <a:xfrm>
            <a:off x="793790" y="3348158"/>
            <a:ext cx="12325800" cy="4136100"/>
          </a:xfrm>
          <a:prstGeom prst="rect">
            <a:avLst/>
          </a:prstGeom>
          <a:blipFill rotWithShape="1">
            <a:blip r:embed="rId3">
              <a:alphaModFix/>
            </a:blip>
            <a:stretch>
              <a:fillRect b="0" l="-173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p:nvPr/>
        </p:nvSpPr>
        <p:spPr>
          <a:xfrm>
            <a:off x="793790" y="678656"/>
            <a:ext cx="876883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The Challenge of Product Metrics</a:t>
            </a:r>
            <a:endParaRPr sz="4450">
              <a:solidFill>
                <a:schemeClr val="dk1"/>
              </a:solidFill>
              <a:latin typeface="Calibri"/>
              <a:ea typeface="Calibri"/>
              <a:cs typeface="Calibri"/>
              <a:sym typeface="Calibri"/>
            </a:endParaRPr>
          </a:p>
        </p:txBody>
      </p:sp>
      <p:sp>
        <p:nvSpPr>
          <p:cNvPr id="105" name="Google Shape;105;p3"/>
          <p:cNvSpPr/>
          <p:nvPr/>
        </p:nvSpPr>
        <p:spPr>
          <a:xfrm>
            <a:off x="793790" y="2096214"/>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976074" y="2181225"/>
            <a:ext cx="145613"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1</a:t>
            </a:r>
            <a:endParaRPr sz="2650">
              <a:solidFill>
                <a:schemeClr val="dk1"/>
              </a:solidFill>
              <a:latin typeface="Calibri"/>
              <a:ea typeface="Calibri"/>
              <a:cs typeface="Calibri"/>
              <a:sym typeface="Calibri"/>
            </a:endParaRPr>
          </a:p>
        </p:txBody>
      </p:sp>
      <p:sp>
        <p:nvSpPr>
          <p:cNvPr id="107" name="Google Shape;107;p3"/>
          <p:cNvSpPr/>
          <p:nvPr/>
        </p:nvSpPr>
        <p:spPr>
          <a:xfrm>
            <a:off x="1530906" y="2096214"/>
            <a:ext cx="450282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Search for Comprehensive Metrics</a:t>
            </a:r>
            <a:endParaRPr sz="2200">
              <a:solidFill>
                <a:schemeClr val="dk1"/>
              </a:solidFill>
              <a:latin typeface="Calibri"/>
              <a:ea typeface="Calibri"/>
              <a:cs typeface="Calibri"/>
              <a:sym typeface="Calibri"/>
            </a:endParaRPr>
          </a:p>
        </p:txBody>
      </p:sp>
      <p:sp>
        <p:nvSpPr>
          <p:cNvPr id="108" name="Google Shape;108;p3"/>
          <p:cNvSpPr/>
          <p:nvPr/>
        </p:nvSpPr>
        <p:spPr>
          <a:xfrm>
            <a:off x="1530906" y="2586633"/>
            <a:ext cx="5670947" cy="181451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Over the past four decades, many researchers have attempted to develop a single metric that provides a comprehensive measure of software complexity. Fenton characterizes this research as a search for "the impossible holy grail."</a:t>
            </a:r>
            <a:endParaRPr sz="1750">
              <a:solidFill>
                <a:schemeClr val="dk1"/>
              </a:solidFill>
              <a:latin typeface="Calibri"/>
              <a:ea typeface="Calibri"/>
              <a:cs typeface="Calibri"/>
              <a:sym typeface="Calibri"/>
            </a:endParaRPr>
          </a:p>
        </p:txBody>
      </p:sp>
      <p:sp>
        <p:nvSpPr>
          <p:cNvPr id="109" name="Google Shape;109;p3"/>
          <p:cNvSpPr/>
          <p:nvPr/>
        </p:nvSpPr>
        <p:spPr>
          <a:xfrm>
            <a:off x="7428667" y="2096214"/>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7595116" y="2181225"/>
            <a:ext cx="177284"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2</a:t>
            </a:r>
            <a:endParaRPr sz="2650">
              <a:solidFill>
                <a:schemeClr val="dk1"/>
              </a:solidFill>
              <a:latin typeface="Calibri"/>
              <a:ea typeface="Calibri"/>
              <a:cs typeface="Calibri"/>
              <a:sym typeface="Calibri"/>
            </a:endParaRPr>
          </a:p>
        </p:txBody>
      </p:sp>
      <p:sp>
        <p:nvSpPr>
          <p:cNvPr id="111" name="Google Shape;111;p3"/>
          <p:cNvSpPr/>
          <p:nvPr/>
        </p:nvSpPr>
        <p:spPr>
          <a:xfrm>
            <a:off x="8165783" y="209621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Multiple Perspectives</a:t>
            </a:r>
            <a:endParaRPr sz="2200">
              <a:solidFill>
                <a:schemeClr val="dk1"/>
              </a:solidFill>
              <a:latin typeface="Calibri"/>
              <a:ea typeface="Calibri"/>
              <a:cs typeface="Calibri"/>
              <a:sym typeface="Calibri"/>
            </a:endParaRPr>
          </a:p>
        </p:txBody>
      </p:sp>
      <p:sp>
        <p:nvSpPr>
          <p:cNvPr id="112" name="Google Shape;112;p3"/>
          <p:cNvSpPr/>
          <p:nvPr/>
        </p:nvSpPr>
        <p:spPr>
          <a:xfrm>
            <a:off x="8165783" y="2586633"/>
            <a:ext cx="56709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Dozens of complexity measures have been proposed, each taking a somewhat different view of what complexity is and what attributes of a system lead to complexity.</a:t>
            </a:r>
            <a:endParaRPr sz="1750">
              <a:solidFill>
                <a:schemeClr val="dk1"/>
              </a:solidFill>
              <a:latin typeface="Calibri"/>
              <a:ea typeface="Calibri"/>
              <a:cs typeface="Calibri"/>
              <a:sym typeface="Calibri"/>
            </a:endParaRPr>
          </a:p>
        </p:txBody>
      </p:sp>
      <p:sp>
        <p:nvSpPr>
          <p:cNvPr id="113" name="Google Shape;113;p3"/>
          <p:cNvSpPr/>
          <p:nvPr/>
        </p:nvSpPr>
        <p:spPr>
          <a:xfrm>
            <a:off x="793790" y="4883110"/>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958096" y="4968121"/>
            <a:ext cx="181689"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3</a:t>
            </a:r>
            <a:endParaRPr sz="2650">
              <a:solidFill>
                <a:schemeClr val="dk1"/>
              </a:solidFill>
              <a:latin typeface="Calibri"/>
              <a:ea typeface="Calibri"/>
              <a:cs typeface="Calibri"/>
              <a:sym typeface="Calibri"/>
            </a:endParaRPr>
          </a:p>
        </p:txBody>
      </p:sp>
      <p:sp>
        <p:nvSpPr>
          <p:cNvPr id="115" name="Google Shape;115;p3"/>
          <p:cNvSpPr/>
          <p:nvPr/>
        </p:nvSpPr>
        <p:spPr>
          <a:xfrm>
            <a:off x="1530906" y="4883110"/>
            <a:ext cx="3355419"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Analogy to Car Evaluation</a:t>
            </a:r>
            <a:endParaRPr sz="2200">
              <a:solidFill>
                <a:schemeClr val="dk1"/>
              </a:solidFill>
              <a:latin typeface="Calibri"/>
              <a:ea typeface="Calibri"/>
              <a:cs typeface="Calibri"/>
              <a:sym typeface="Calibri"/>
            </a:endParaRPr>
          </a:p>
        </p:txBody>
      </p:sp>
      <p:sp>
        <p:nvSpPr>
          <p:cNvPr id="116" name="Google Shape;116;p3"/>
          <p:cNvSpPr/>
          <p:nvPr/>
        </p:nvSpPr>
        <p:spPr>
          <a:xfrm>
            <a:off x="1530906" y="5373529"/>
            <a:ext cx="5670947"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By analogy, consider a metric for evaluating an attractive car. Some observers might emphasize body design; others might consider mechanical characteristics; still others might tout cost, or performance, or the use of alternative fuels, or the ability to recycle when the car is junked.</a:t>
            </a:r>
            <a:endParaRPr sz="1750">
              <a:solidFill>
                <a:schemeClr val="dk1"/>
              </a:solidFill>
              <a:latin typeface="Calibri"/>
              <a:ea typeface="Calibri"/>
              <a:cs typeface="Calibri"/>
              <a:sym typeface="Calibri"/>
            </a:endParaRPr>
          </a:p>
        </p:txBody>
      </p:sp>
      <p:sp>
        <p:nvSpPr>
          <p:cNvPr id="117" name="Google Shape;117;p3"/>
          <p:cNvSpPr/>
          <p:nvPr/>
        </p:nvSpPr>
        <p:spPr>
          <a:xfrm>
            <a:off x="7428667" y="4883110"/>
            <a:ext cx="510302" cy="510302"/>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7590949" y="4968121"/>
            <a:ext cx="18573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650"/>
              <a:buFont typeface="Raleway"/>
              <a:buNone/>
            </a:pPr>
            <a:r>
              <a:rPr lang="en-US" sz="2650">
                <a:solidFill>
                  <a:srgbClr val="3C3939"/>
                </a:solidFill>
                <a:latin typeface="Raleway"/>
                <a:ea typeface="Raleway"/>
                <a:cs typeface="Raleway"/>
                <a:sym typeface="Raleway"/>
              </a:rPr>
              <a:t>4</a:t>
            </a:r>
            <a:endParaRPr sz="2650">
              <a:solidFill>
                <a:schemeClr val="dk1"/>
              </a:solidFill>
              <a:latin typeface="Calibri"/>
              <a:ea typeface="Calibri"/>
              <a:cs typeface="Calibri"/>
              <a:sym typeface="Calibri"/>
            </a:endParaRPr>
          </a:p>
        </p:txBody>
      </p:sp>
      <p:sp>
        <p:nvSpPr>
          <p:cNvPr id="119" name="Google Shape;119;p3"/>
          <p:cNvSpPr/>
          <p:nvPr/>
        </p:nvSpPr>
        <p:spPr>
          <a:xfrm>
            <a:off x="8165783" y="4883110"/>
            <a:ext cx="4182547"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200"/>
              <a:buFont typeface="Raleway"/>
              <a:buNone/>
            </a:pPr>
            <a:r>
              <a:rPr lang="en-US" sz="2200">
                <a:solidFill>
                  <a:srgbClr val="3C3939"/>
                </a:solidFill>
                <a:latin typeface="Raleway"/>
                <a:ea typeface="Raleway"/>
                <a:cs typeface="Raleway"/>
                <a:sym typeface="Raleway"/>
              </a:rPr>
              <a:t>Difficulty in Single Value Metrics</a:t>
            </a:r>
            <a:endParaRPr sz="2200">
              <a:solidFill>
                <a:schemeClr val="dk1"/>
              </a:solidFill>
              <a:latin typeface="Calibri"/>
              <a:ea typeface="Calibri"/>
              <a:cs typeface="Calibri"/>
              <a:sym typeface="Calibri"/>
            </a:endParaRPr>
          </a:p>
        </p:txBody>
      </p:sp>
      <p:sp>
        <p:nvSpPr>
          <p:cNvPr id="120" name="Google Shape;120;p3"/>
          <p:cNvSpPr/>
          <p:nvPr/>
        </p:nvSpPr>
        <p:spPr>
          <a:xfrm>
            <a:off x="8165783" y="5373529"/>
            <a:ext cx="5670947"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Since any one of these characteristics may be at odds with others, it is difficult to derive a single value for "attractiveness." The same problem occurs with computer software.</a:t>
            </a:r>
            <a:endParaRPr sz="175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0"/>
          <p:cNvSpPr txBox="1"/>
          <p:nvPr/>
        </p:nvSpPr>
        <p:spPr>
          <a:xfrm>
            <a:off x="1943099" y="1558906"/>
            <a:ext cx="8592379" cy="1323439"/>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Chapter 23 – Product Metrics</a:t>
            </a:r>
            <a:endParaRPr/>
          </a:p>
          <a:p>
            <a:pPr indent="-457200" lvl="0" marL="457200" marR="0" rtl="0" algn="l">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Chapter 25.3 – Metrics for Software Quality</a:t>
            </a:r>
            <a:br>
              <a:rPr lang="en-US" sz="28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Software Engineering A Practitioner’s Approach, R. Pressman</a:t>
            </a:r>
            <a:endParaRPr sz="2800">
              <a:solidFill>
                <a:schemeClr val="dk1"/>
              </a:solidFill>
              <a:latin typeface="Calibri"/>
              <a:ea typeface="Calibri"/>
              <a:cs typeface="Calibri"/>
              <a:sym typeface="Calibri"/>
            </a:endParaRPr>
          </a:p>
        </p:txBody>
      </p:sp>
      <p:sp>
        <p:nvSpPr>
          <p:cNvPr id="537" name="Google Shape;537;p30"/>
          <p:cNvSpPr txBox="1"/>
          <p:nvPr/>
        </p:nvSpPr>
        <p:spPr>
          <a:xfrm>
            <a:off x="1943099" y="914711"/>
            <a:ext cx="73152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Calibri"/>
                <a:ea typeface="Calibri"/>
                <a:cs typeface="Calibri"/>
                <a:sym typeface="Calibri"/>
              </a:rPr>
              <a:t>Reference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1"/>
          <p:cNvSpPr txBox="1"/>
          <p:nvPr/>
        </p:nvSpPr>
        <p:spPr>
          <a:xfrm>
            <a:off x="4348369" y="2842590"/>
            <a:ext cx="5933661"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600">
                <a:solidFill>
                  <a:schemeClr val="dk1"/>
                </a:solidFill>
                <a:latin typeface="Calibri"/>
                <a:ea typeface="Calibri"/>
                <a:cs typeface="Calibri"/>
                <a:sym typeface="Calibri"/>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preencoded.png" id="126" name="Google Shape;126;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27" name="Google Shape;127;p4"/>
          <p:cNvSpPr/>
          <p:nvPr/>
        </p:nvSpPr>
        <p:spPr>
          <a:xfrm>
            <a:off x="644843" y="559237"/>
            <a:ext cx="7854315" cy="115157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600"/>
              <a:buFont typeface="Raleway"/>
              <a:buNone/>
            </a:pPr>
            <a:r>
              <a:rPr lang="en-US" sz="3600">
                <a:solidFill>
                  <a:srgbClr val="1B1B27"/>
                </a:solidFill>
                <a:latin typeface="Raleway"/>
                <a:ea typeface="Raleway"/>
                <a:cs typeface="Raleway"/>
                <a:sym typeface="Raleway"/>
              </a:rPr>
              <a:t>Goal-Oriented Software Measurement</a:t>
            </a:r>
            <a:endParaRPr sz="3600">
              <a:solidFill>
                <a:schemeClr val="dk1"/>
              </a:solidFill>
              <a:latin typeface="Calibri"/>
              <a:ea typeface="Calibri"/>
              <a:cs typeface="Calibri"/>
              <a:sym typeface="Calibri"/>
            </a:endParaRPr>
          </a:p>
        </p:txBody>
      </p:sp>
      <p:sp>
        <p:nvSpPr>
          <p:cNvPr id="128" name="Google Shape;128;p4"/>
          <p:cNvSpPr/>
          <p:nvPr/>
        </p:nvSpPr>
        <p:spPr>
          <a:xfrm>
            <a:off x="909757" y="1987153"/>
            <a:ext cx="22860" cy="5683210"/>
          </a:xfrm>
          <a:prstGeom prst="roundRect">
            <a:avLst>
              <a:gd fmla="val 338553"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105614" y="2390299"/>
            <a:ext cx="644843" cy="22860"/>
          </a:xfrm>
          <a:prstGeom prst="roundRect">
            <a:avLst>
              <a:gd fmla="val 338553"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713899" y="2194441"/>
            <a:ext cx="414576" cy="414576"/>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862012" y="2263497"/>
            <a:ext cx="118348" cy="276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1</a:t>
            </a:r>
            <a:endParaRPr sz="2150">
              <a:solidFill>
                <a:schemeClr val="dk1"/>
              </a:solidFill>
              <a:latin typeface="Calibri"/>
              <a:ea typeface="Calibri"/>
              <a:cs typeface="Calibri"/>
              <a:sym typeface="Calibri"/>
            </a:endParaRPr>
          </a:p>
        </p:txBody>
      </p:sp>
      <p:sp>
        <p:nvSpPr>
          <p:cNvPr id="132" name="Google Shape;132;p4"/>
          <p:cNvSpPr/>
          <p:nvPr/>
        </p:nvSpPr>
        <p:spPr>
          <a:xfrm>
            <a:off x="1934647" y="2171343"/>
            <a:ext cx="4181951" cy="2878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800"/>
              <a:buFont typeface="Raleway"/>
              <a:buNone/>
            </a:pPr>
            <a:r>
              <a:rPr lang="en-US" sz="1800">
                <a:solidFill>
                  <a:srgbClr val="3C3939"/>
                </a:solidFill>
                <a:latin typeface="Raleway"/>
                <a:ea typeface="Raleway"/>
                <a:cs typeface="Raleway"/>
                <a:sym typeface="Raleway"/>
              </a:rPr>
              <a:t>Goal/Question/Metric (GQM) Paradigm</a:t>
            </a:r>
            <a:endParaRPr sz="1800">
              <a:solidFill>
                <a:schemeClr val="dk1"/>
              </a:solidFill>
              <a:latin typeface="Calibri"/>
              <a:ea typeface="Calibri"/>
              <a:cs typeface="Calibri"/>
              <a:sym typeface="Calibri"/>
            </a:endParaRPr>
          </a:p>
        </p:txBody>
      </p:sp>
      <p:sp>
        <p:nvSpPr>
          <p:cNvPr id="133" name="Google Shape;133;p4"/>
          <p:cNvSpPr/>
          <p:nvPr/>
        </p:nvSpPr>
        <p:spPr>
          <a:xfrm>
            <a:off x="1934647" y="2569726"/>
            <a:ext cx="6564511" cy="884396"/>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C3939"/>
              </a:buClr>
              <a:buSzPts val="1450"/>
              <a:buFont typeface="Roboto"/>
              <a:buNone/>
            </a:pPr>
            <a:r>
              <a:rPr lang="en-US" sz="1450">
                <a:solidFill>
                  <a:srgbClr val="3C3939"/>
                </a:solidFill>
                <a:latin typeface="Roboto"/>
                <a:ea typeface="Roboto"/>
                <a:cs typeface="Roboto"/>
                <a:sym typeface="Roboto"/>
              </a:rPr>
              <a:t>The Goal/Question/Metric (GQM) paradigm has been developed by Basili and Weiss as a technique for identifying meaningful metrics for any part of the software process.</a:t>
            </a:r>
            <a:endParaRPr sz="1450">
              <a:solidFill>
                <a:schemeClr val="dk1"/>
              </a:solidFill>
              <a:latin typeface="Calibri"/>
              <a:ea typeface="Calibri"/>
              <a:cs typeface="Calibri"/>
              <a:sym typeface="Calibri"/>
            </a:endParaRPr>
          </a:p>
        </p:txBody>
      </p:sp>
      <p:sp>
        <p:nvSpPr>
          <p:cNvPr id="134" name="Google Shape;134;p4"/>
          <p:cNvSpPr/>
          <p:nvPr/>
        </p:nvSpPr>
        <p:spPr>
          <a:xfrm>
            <a:off x="1105614" y="4225647"/>
            <a:ext cx="644843" cy="22860"/>
          </a:xfrm>
          <a:prstGeom prst="roundRect">
            <a:avLst>
              <a:gd fmla="val 338553"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713899" y="4029789"/>
            <a:ext cx="414576" cy="414576"/>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849154" y="4098846"/>
            <a:ext cx="144066" cy="276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2</a:t>
            </a:r>
            <a:endParaRPr sz="2150">
              <a:solidFill>
                <a:schemeClr val="dk1"/>
              </a:solidFill>
              <a:latin typeface="Calibri"/>
              <a:ea typeface="Calibri"/>
              <a:cs typeface="Calibri"/>
              <a:sym typeface="Calibri"/>
            </a:endParaRPr>
          </a:p>
        </p:txBody>
      </p:sp>
      <p:sp>
        <p:nvSpPr>
          <p:cNvPr id="137" name="Google Shape;137;p4"/>
          <p:cNvSpPr/>
          <p:nvPr/>
        </p:nvSpPr>
        <p:spPr>
          <a:xfrm>
            <a:off x="1934647" y="4006691"/>
            <a:ext cx="2303264" cy="2878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800"/>
              <a:buFont typeface="Raleway"/>
              <a:buNone/>
            </a:pPr>
            <a:r>
              <a:rPr lang="en-US" sz="1800">
                <a:solidFill>
                  <a:srgbClr val="3C3939"/>
                </a:solidFill>
                <a:latin typeface="Raleway"/>
                <a:ea typeface="Raleway"/>
                <a:cs typeface="Raleway"/>
                <a:sym typeface="Raleway"/>
              </a:rPr>
              <a:t>Establishing Goals</a:t>
            </a:r>
            <a:endParaRPr sz="1800">
              <a:solidFill>
                <a:schemeClr val="dk1"/>
              </a:solidFill>
              <a:latin typeface="Calibri"/>
              <a:ea typeface="Calibri"/>
              <a:cs typeface="Calibri"/>
              <a:sym typeface="Calibri"/>
            </a:endParaRPr>
          </a:p>
        </p:txBody>
      </p:sp>
      <p:sp>
        <p:nvSpPr>
          <p:cNvPr id="138" name="Google Shape;138;p4"/>
          <p:cNvSpPr/>
          <p:nvPr/>
        </p:nvSpPr>
        <p:spPr>
          <a:xfrm>
            <a:off x="1934647" y="4405074"/>
            <a:ext cx="6564511" cy="58959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C3939"/>
              </a:buClr>
              <a:buSzPts val="1450"/>
              <a:buFont typeface="Roboto"/>
              <a:buNone/>
            </a:pPr>
            <a:r>
              <a:rPr lang="en-US" sz="1450">
                <a:solidFill>
                  <a:srgbClr val="3C3939"/>
                </a:solidFill>
                <a:latin typeface="Roboto"/>
                <a:ea typeface="Roboto"/>
                <a:cs typeface="Roboto"/>
                <a:sym typeface="Roboto"/>
              </a:rPr>
              <a:t>GQM emphasizes the need to establish an explicit measurement goal that is specific to the process activity or product characteristic that is to be assessed.</a:t>
            </a:r>
            <a:endParaRPr sz="1450">
              <a:solidFill>
                <a:schemeClr val="dk1"/>
              </a:solidFill>
              <a:latin typeface="Calibri"/>
              <a:ea typeface="Calibri"/>
              <a:cs typeface="Calibri"/>
              <a:sym typeface="Calibri"/>
            </a:endParaRPr>
          </a:p>
        </p:txBody>
      </p:sp>
      <p:sp>
        <p:nvSpPr>
          <p:cNvPr id="139" name="Google Shape;139;p4"/>
          <p:cNvSpPr/>
          <p:nvPr/>
        </p:nvSpPr>
        <p:spPr>
          <a:xfrm>
            <a:off x="1105614" y="5766197"/>
            <a:ext cx="644843" cy="22860"/>
          </a:xfrm>
          <a:prstGeom prst="roundRect">
            <a:avLst>
              <a:gd fmla="val 338553"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713899" y="5570339"/>
            <a:ext cx="414576" cy="414576"/>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47368" y="5639395"/>
            <a:ext cx="147637" cy="276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3</a:t>
            </a:r>
            <a:endParaRPr sz="2150">
              <a:solidFill>
                <a:schemeClr val="dk1"/>
              </a:solidFill>
              <a:latin typeface="Calibri"/>
              <a:ea typeface="Calibri"/>
              <a:cs typeface="Calibri"/>
              <a:sym typeface="Calibri"/>
            </a:endParaRPr>
          </a:p>
        </p:txBody>
      </p:sp>
      <p:sp>
        <p:nvSpPr>
          <p:cNvPr id="142" name="Google Shape;142;p4"/>
          <p:cNvSpPr/>
          <p:nvPr/>
        </p:nvSpPr>
        <p:spPr>
          <a:xfrm>
            <a:off x="1934647" y="5547241"/>
            <a:ext cx="2303264" cy="2878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800"/>
              <a:buFont typeface="Raleway"/>
              <a:buNone/>
            </a:pPr>
            <a:r>
              <a:rPr lang="en-US" sz="1800">
                <a:solidFill>
                  <a:srgbClr val="3C3939"/>
                </a:solidFill>
                <a:latin typeface="Raleway"/>
                <a:ea typeface="Raleway"/>
                <a:cs typeface="Raleway"/>
                <a:sym typeface="Raleway"/>
              </a:rPr>
              <a:t>Defining Questions</a:t>
            </a:r>
            <a:endParaRPr sz="1800">
              <a:solidFill>
                <a:schemeClr val="dk1"/>
              </a:solidFill>
              <a:latin typeface="Calibri"/>
              <a:ea typeface="Calibri"/>
              <a:cs typeface="Calibri"/>
              <a:sym typeface="Calibri"/>
            </a:endParaRPr>
          </a:p>
        </p:txBody>
      </p:sp>
      <p:sp>
        <p:nvSpPr>
          <p:cNvPr id="143" name="Google Shape;143;p4"/>
          <p:cNvSpPr/>
          <p:nvPr/>
        </p:nvSpPr>
        <p:spPr>
          <a:xfrm>
            <a:off x="1934647" y="5945624"/>
            <a:ext cx="6564511" cy="29479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C3939"/>
              </a:buClr>
              <a:buSzPts val="1450"/>
              <a:buFont typeface="Roboto"/>
              <a:buNone/>
            </a:pPr>
            <a:r>
              <a:rPr lang="en-US" sz="1450">
                <a:solidFill>
                  <a:srgbClr val="3C3939"/>
                </a:solidFill>
                <a:latin typeface="Roboto"/>
                <a:ea typeface="Roboto"/>
                <a:cs typeface="Roboto"/>
                <a:sym typeface="Roboto"/>
              </a:rPr>
              <a:t>Define a set of questions that must be answered in order to achieve the goal.</a:t>
            </a:r>
            <a:endParaRPr sz="1450">
              <a:solidFill>
                <a:schemeClr val="dk1"/>
              </a:solidFill>
              <a:latin typeface="Calibri"/>
              <a:ea typeface="Calibri"/>
              <a:cs typeface="Calibri"/>
              <a:sym typeface="Calibri"/>
            </a:endParaRPr>
          </a:p>
        </p:txBody>
      </p:sp>
      <p:sp>
        <p:nvSpPr>
          <p:cNvPr id="144" name="Google Shape;144;p4"/>
          <p:cNvSpPr/>
          <p:nvPr/>
        </p:nvSpPr>
        <p:spPr>
          <a:xfrm>
            <a:off x="1105614" y="7011948"/>
            <a:ext cx="644843" cy="22860"/>
          </a:xfrm>
          <a:prstGeom prst="roundRect">
            <a:avLst>
              <a:gd fmla="val 338553"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13899" y="6816090"/>
            <a:ext cx="414576" cy="414576"/>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845701" y="6885146"/>
            <a:ext cx="150971" cy="276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150"/>
              <a:buFont typeface="Raleway"/>
              <a:buNone/>
            </a:pPr>
            <a:r>
              <a:rPr lang="en-US" sz="2150">
                <a:solidFill>
                  <a:srgbClr val="3C3939"/>
                </a:solidFill>
                <a:latin typeface="Raleway"/>
                <a:ea typeface="Raleway"/>
                <a:cs typeface="Raleway"/>
                <a:sym typeface="Raleway"/>
              </a:rPr>
              <a:t>4</a:t>
            </a:r>
            <a:endParaRPr sz="2150">
              <a:solidFill>
                <a:schemeClr val="dk1"/>
              </a:solidFill>
              <a:latin typeface="Calibri"/>
              <a:ea typeface="Calibri"/>
              <a:cs typeface="Calibri"/>
              <a:sym typeface="Calibri"/>
            </a:endParaRPr>
          </a:p>
        </p:txBody>
      </p:sp>
      <p:sp>
        <p:nvSpPr>
          <p:cNvPr id="147" name="Google Shape;147;p4"/>
          <p:cNvSpPr/>
          <p:nvPr/>
        </p:nvSpPr>
        <p:spPr>
          <a:xfrm>
            <a:off x="1934647" y="6792992"/>
            <a:ext cx="2303264" cy="28789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1800"/>
              <a:buFont typeface="Raleway"/>
              <a:buNone/>
            </a:pPr>
            <a:r>
              <a:rPr lang="en-US" sz="1800">
                <a:solidFill>
                  <a:srgbClr val="3C3939"/>
                </a:solidFill>
                <a:latin typeface="Raleway"/>
                <a:ea typeface="Raleway"/>
                <a:cs typeface="Raleway"/>
                <a:sym typeface="Raleway"/>
              </a:rPr>
              <a:t>Identifying Metrics</a:t>
            </a:r>
            <a:endParaRPr sz="1800">
              <a:solidFill>
                <a:schemeClr val="dk1"/>
              </a:solidFill>
              <a:latin typeface="Calibri"/>
              <a:ea typeface="Calibri"/>
              <a:cs typeface="Calibri"/>
              <a:sym typeface="Calibri"/>
            </a:endParaRPr>
          </a:p>
        </p:txBody>
      </p:sp>
      <p:sp>
        <p:nvSpPr>
          <p:cNvPr id="148" name="Google Shape;148;p4"/>
          <p:cNvSpPr/>
          <p:nvPr/>
        </p:nvSpPr>
        <p:spPr>
          <a:xfrm>
            <a:off x="1934647" y="7191375"/>
            <a:ext cx="6564511" cy="294799"/>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3C3939"/>
              </a:buClr>
              <a:buSzPts val="1450"/>
              <a:buFont typeface="Roboto"/>
              <a:buNone/>
            </a:pPr>
            <a:r>
              <a:rPr lang="en-US" sz="1450">
                <a:solidFill>
                  <a:srgbClr val="3C3939"/>
                </a:solidFill>
                <a:latin typeface="Roboto"/>
                <a:ea typeface="Roboto"/>
                <a:cs typeface="Roboto"/>
                <a:sym typeface="Roboto"/>
              </a:rPr>
              <a:t>Identify well-formulated metrics that help to answer these questions.</a:t>
            </a:r>
            <a:endParaRPr sz="145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preencoded.png" id="154" name="Google Shape;154;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5" name="Google Shape;155;p5"/>
          <p:cNvSpPr/>
          <p:nvPr/>
        </p:nvSpPr>
        <p:spPr>
          <a:xfrm>
            <a:off x="6196132" y="781169"/>
            <a:ext cx="7724400" cy="12672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1B1B27"/>
              </a:buClr>
              <a:buSzPts val="3950"/>
              <a:buFont typeface="Raleway"/>
              <a:buNone/>
            </a:pPr>
            <a:r>
              <a:rPr lang="en-US" sz="3950">
                <a:solidFill>
                  <a:srgbClr val="1B1B27"/>
                </a:solidFill>
                <a:latin typeface="Raleway"/>
                <a:ea typeface="Raleway"/>
                <a:cs typeface="Raleway"/>
                <a:sym typeface="Raleway"/>
              </a:rPr>
              <a:t>Characteristics of Effective Software Metrics</a:t>
            </a:r>
            <a:endParaRPr sz="3950">
              <a:solidFill>
                <a:schemeClr val="dk1"/>
              </a:solidFill>
              <a:latin typeface="Calibri"/>
              <a:ea typeface="Calibri"/>
              <a:cs typeface="Calibri"/>
              <a:sym typeface="Calibri"/>
            </a:endParaRPr>
          </a:p>
        </p:txBody>
      </p:sp>
      <p:sp>
        <p:nvSpPr>
          <p:cNvPr id="156" name="Google Shape;156;p5"/>
          <p:cNvSpPr/>
          <p:nvPr/>
        </p:nvSpPr>
        <p:spPr>
          <a:xfrm>
            <a:off x="6196132" y="2580680"/>
            <a:ext cx="456300" cy="456300"/>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6359128" y="2656642"/>
            <a:ext cx="130200" cy="30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350"/>
              <a:buFont typeface="Raleway"/>
              <a:buNone/>
            </a:pPr>
            <a:r>
              <a:rPr lang="en-US" sz="2350">
                <a:solidFill>
                  <a:srgbClr val="3C3939"/>
                </a:solidFill>
                <a:latin typeface="Raleway"/>
                <a:ea typeface="Raleway"/>
                <a:cs typeface="Raleway"/>
                <a:sym typeface="Raleway"/>
              </a:rPr>
              <a:t>1</a:t>
            </a:r>
            <a:endParaRPr sz="2350">
              <a:solidFill>
                <a:schemeClr val="dk1"/>
              </a:solidFill>
              <a:latin typeface="Calibri"/>
              <a:ea typeface="Calibri"/>
              <a:cs typeface="Calibri"/>
              <a:sym typeface="Calibri"/>
            </a:endParaRPr>
          </a:p>
        </p:txBody>
      </p:sp>
      <p:sp>
        <p:nvSpPr>
          <p:cNvPr id="158" name="Google Shape;158;p5"/>
          <p:cNvSpPr/>
          <p:nvPr/>
        </p:nvSpPr>
        <p:spPr>
          <a:xfrm>
            <a:off x="6855143" y="2580680"/>
            <a:ext cx="2849700" cy="3168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C3939"/>
              </a:buClr>
              <a:buSzPts val="1950"/>
              <a:buFont typeface="Raleway"/>
              <a:buNone/>
            </a:pPr>
            <a:r>
              <a:rPr lang="en-US" sz="1950">
                <a:solidFill>
                  <a:srgbClr val="3C3939"/>
                </a:solidFill>
                <a:latin typeface="Raleway"/>
                <a:ea typeface="Raleway"/>
                <a:cs typeface="Raleway"/>
                <a:sym typeface="Raleway"/>
              </a:rPr>
              <a:t>Simple and Computable</a:t>
            </a:r>
            <a:endParaRPr sz="1950">
              <a:solidFill>
                <a:schemeClr val="dk1"/>
              </a:solidFill>
              <a:latin typeface="Calibri"/>
              <a:ea typeface="Calibri"/>
              <a:cs typeface="Calibri"/>
              <a:sym typeface="Calibri"/>
            </a:endParaRPr>
          </a:p>
        </p:txBody>
      </p:sp>
      <p:sp>
        <p:nvSpPr>
          <p:cNvPr id="159" name="Google Shape;159;p5"/>
          <p:cNvSpPr/>
          <p:nvPr/>
        </p:nvSpPr>
        <p:spPr>
          <a:xfrm>
            <a:off x="6855143" y="3019068"/>
            <a:ext cx="3102000" cy="12972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C3939"/>
              </a:buClr>
              <a:buSzPts val="1550"/>
              <a:buFont typeface="Roboto"/>
              <a:buNone/>
            </a:pPr>
            <a:r>
              <a:rPr lang="en-US" sz="1550">
                <a:solidFill>
                  <a:srgbClr val="3C3939"/>
                </a:solidFill>
                <a:latin typeface="Roboto"/>
                <a:ea typeface="Roboto"/>
                <a:cs typeface="Roboto"/>
                <a:sym typeface="Roboto"/>
              </a:rPr>
              <a:t>Effective software metrics should be relatively easy to learn and compute, not demanding inordinate effort or time.</a:t>
            </a:r>
            <a:endParaRPr sz="1550">
              <a:solidFill>
                <a:schemeClr val="dk1"/>
              </a:solidFill>
              <a:latin typeface="Calibri"/>
              <a:ea typeface="Calibri"/>
              <a:cs typeface="Calibri"/>
              <a:sym typeface="Calibri"/>
            </a:endParaRPr>
          </a:p>
        </p:txBody>
      </p:sp>
      <p:sp>
        <p:nvSpPr>
          <p:cNvPr id="160" name="Google Shape;160;p5"/>
          <p:cNvSpPr/>
          <p:nvPr/>
        </p:nvSpPr>
        <p:spPr>
          <a:xfrm>
            <a:off x="10159841" y="2580680"/>
            <a:ext cx="456300" cy="456300"/>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10308669" y="2656642"/>
            <a:ext cx="158400" cy="30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350"/>
              <a:buFont typeface="Raleway"/>
              <a:buNone/>
            </a:pPr>
            <a:r>
              <a:rPr lang="en-US" sz="2350">
                <a:solidFill>
                  <a:srgbClr val="3C3939"/>
                </a:solidFill>
                <a:latin typeface="Raleway"/>
                <a:ea typeface="Raleway"/>
                <a:cs typeface="Raleway"/>
                <a:sym typeface="Raleway"/>
              </a:rPr>
              <a:t>2</a:t>
            </a:r>
            <a:endParaRPr sz="2350">
              <a:solidFill>
                <a:schemeClr val="dk1"/>
              </a:solidFill>
              <a:latin typeface="Calibri"/>
              <a:ea typeface="Calibri"/>
              <a:cs typeface="Calibri"/>
              <a:sym typeface="Calibri"/>
            </a:endParaRPr>
          </a:p>
        </p:txBody>
      </p:sp>
      <p:sp>
        <p:nvSpPr>
          <p:cNvPr id="162" name="Google Shape;162;p5"/>
          <p:cNvSpPr/>
          <p:nvPr/>
        </p:nvSpPr>
        <p:spPr>
          <a:xfrm>
            <a:off x="10818852" y="2580680"/>
            <a:ext cx="3102000" cy="633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C3939"/>
              </a:buClr>
              <a:buSzPts val="1950"/>
              <a:buFont typeface="Raleway"/>
              <a:buNone/>
            </a:pPr>
            <a:r>
              <a:rPr lang="en-US" sz="1950">
                <a:solidFill>
                  <a:srgbClr val="3C3939"/>
                </a:solidFill>
                <a:latin typeface="Raleway"/>
                <a:ea typeface="Raleway"/>
                <a:cs typeface="Raleway"/>
                <a:sym typeface="Raleway"/>
              </a:rPr>
              <a:t>Empirically and Intuitively Persuasive</a:t>
            </a:r>
            <a:endParaRPr sz="1950">
              <a:solidFill>
                <a:schemeClr val="dk1"/>
              </a:solidFill>
              <a:latin typeface="Calibri"/>
              <a:ea typeface="Calibri"/>
              <a:cs typeface="Calibri"/>
              <a:sym typeface="Calibri"/>
            </a:endParaRPr>
          </a:p>
        </p:txBody>
      </p:sp>
      <p:sp>
        <p:nvSpPr>
          <p:cNvPr id="163" name="Google Shape;163;p5"/>
          <p:cNvSpPr/>
          <p:nvPr/>
        </p:nvSpPr>
        <p:spPr>
          <a:xfrm>
            <a:off x="10818852" y="3335893"/>
            <a:ext cx="3102000" cy="12972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C3939"/>
              </a:buClr>
              <a:buSzPts val="1550"/>
              <a:buFont typeface="Roboto"/>
              <a:buNone/>
            </a:pPr>
            <a:r>
              <a:rPr lang="en-US" sz="1550">
                <a:solidFill>
                  <a:srgbClr val="3C3939"/>
                </a:solidFill>
                <a:latin typeface="Roboto"/>
                <a:ea typeface="Roboto"/>
                <a:cs typeface="Roboto"/>
                <a:sym typeface="Roboto"/>
              </a:rPr>
              <a:t>The metric should satisfy the engineer's intuitive notions about the product attribute under consideration.</a:t>
            </a:r>
            <a:endParaRPr sz="1550">
              <a:solidFill>
                <a:schemeClr val="dk1"/>
              </a:solidFill>
              <a:latin typeface="Calibri"/>
              <a:ea typeface="Calibri"/>
              <a:cs typeface="Calibri"/>
              <a:sym typeface="Calibri"/>
            </a:endParaRPr>
          </a:p>
        </p:txBody>
      </p:sp>
      <p:sp>
        <p:nvSpPr>
          <p:cNvPr id="164" name="Google Shape;164;p5"/>
          <p:cNvSpPr/>
          <p:nvPr/>
        </p:nvSpPr>
        <p:spPr>
          <a:xfrm>
            <a:off x="6196132" y="5064085"/>
            <a:ext cx="456300" cy="456300"/>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6343055" y="5140047"/>
            <a:ext cx="162300" cy="30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350"/>
              <a:buFont typeface="Raleway"/>
              <a:buNone/>
            </a:pPr>
            <a:r>
              <a:rPr lang="en-US" sz="2350">
                <a:solidFill>
                  <a:srgbClr val="3C3939"/>
                </a:solidFill>
                <a:latin typeface="Raleway"/>
                <a:ea typeface="Raleway"/>
                <a:cs typeface="Raleway"/>
                <a:sym typeface="Raleway"/>
              </a:rPr>
              <a:t>3</a:t>
            </a:r>
            <a:endParaRPr sz="2350">
              <a:solidFill>
                <a:schemeClr val="dk1"/>
              </a:solidFill>
              <a:latin typeface="Calibri"/>
              <a:ea typeface="Calibri"/>
              <a:cs typeface="Calibri"/>
              <a:sym typeface="Calibri"/>
            </a:endParaRPr>
          </a:p>
        </p:txBody>
      </p:sp>
      <p:sp>
        <p:nvSpPr>
          <p:cNvPr id="166" name="Google Shape;166;p5"/>
          <p:cNvSpPr/>
          <p:nvPr/>
        </p:nvSpPr>
        <p:spPr>
          <a:xfrm>
            <a:off x="6855143" y="5064085"/>
            <a:ext cx="2918400" cy="3168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C3939"/>
              </a:buClr>
              <a:buSzPts val="1950"/>
              <a:buFont typeface="Raleway"/>
              <a:buNone/>
            </a:pPr>
            <a:r>
              <a:rPr lang="en-US" sz="1950">
                <a:solidFill>
                  <a:srgbClr val="3C3939"/>
                </a:solidFill>
                <a:latin typeface="Raleway"/>
                <a:ea typeface="Raleway"/>
                <a:cs typeface="Raleway"/>
                <a:sym typeface="Raleway"/>
              </a:rPr>
              <a:t>Consistent and Objective</a:t>
            </a:r>
            <a:endParaRPr sz="1950">
              <a:solidFill>
                <a:schemeClr val="dk1"/>
              </a:solidFill>
              <a:latin typeface="Calibri"/>
              <a:ea typeface="Calibri"/>
              <a:cs typeface="Calibri"/>
              <a:sym typeface="Calibri"/>
            </a:endParaRPr>
          </a:p>
        </p:txBody>
      </p:sp>
      <p:sp>
        <p:nvSpPr>
          <p:cNvPr id="167" name="Google Shape;167;p5"/>
          <p:cNvSpPr/>
          <p:nvPr/>
        </p:nvSpPr>
        <p:spPr>
          <a:xfrm>
            <a:off x="6855150" y="5502475"/>
            <a:ext cx="3102000" cy="22848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C3939"/>
              </a:buClr>
              <a:buSzPts val="1550"/>
              <a:buFont typeface="Roboto"/>
              <a:buNone/>
            </a:pPr>
            <a:r>
              <a:rPr lang="en-US" sz="1550">
                <a:solidFill>
                  <a:srgbClr val="3C3939"/>
                </a:solidFill>
                <a:latin typeface="Roboto"/>
                <a:ea typeface="Roboto"/>
                <a:cs typeface="Roboto"/>
                <a:sym typeface="Roboto"/>
              </a:rPr>
              <a:t>The metric should always yield unambiguous results. An independent third party should be able to derive the same metric value using the same information about the software.</a:t>
            </a:r>
            <a:endParaRPr sz="1550">
              <a:solidFill>
                <a:schemeClr val="dk1"/>
              </a:solidFill>
              <a:latin typeface="Calibri"/>
              <a:ea typeface="Calibri"/>
              <a:cs typeface="Calibri"/>
              <a:sym typeface="Calibri"/>
            </a:endParaRPr>
          </a:p>
        </p:txBody>
      </p:sp>
      <p:sp>
        <p:nvSpPr>
          <p:cNvPr id="168" name="Google Shape;168;p5"/>
          <p:cNvSpPr/>
          <p:nvPr/>
        </p:nvSpPr>
        <p:spPr>
          <a:xfrm>
            <a:off x="10159841" y="5064085"/>
            <a:ext cx="456300" cy="456300"/>
          </a:xfrm>
          <a:prstGeom prst="roundRect">
            <a:avLst>
              <a:gd fmla="val 18669"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0304859" y="5140047"/>
            <a:ext cx="166200" cy="304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350"/>
              <a:buFont typeface="Raleway"/>
              <a:buNone/>
            </a:pPr>
            <a:r>
              <a:rPr lang="en-US" sz="2350">
                <a:solidFill>
                  <a:srgbClr val="3C3939"/>
                </a:solidFill>
                <a:latin typeface="Raleway"/>
                <a:ea typeface="Raleway"/>
                <a:cs typeface="Raleway"/>
                <a:sym typeface="Raleway"/>
              </a:rPr>
              <a:t>4</a:t>
            </a:r>
            <a:endParaRPr sz="2350">
              <a:solidFill>
                <a:schemeClr val="dk1"/>
              </a:solidFill>
              <a:latin typeface="Calibri"/>
              <a:ea typeface="Calibri"/>
              <a:cs typeface="Calibri"/>
              <a:sym typeface="Calibri"/>
            </a:endParaRPr>
          </a:p>
        </p:txBody>
      </p:sp>
      <p:sp>
        <p:nvSpPr>
          <p:cNvPr id="170" name="Google Shape;170;p5"/>
          <p:cNvSpPr/>
          <p:nvPr/>
        </p:nvSpPr>
        <p:spPr>
          <a:xfrm>
            <a:off x="10818852" y="5064085"/>
            <a:ext cx="3102000" cy="6336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C3939"/>
              </a:buClr>
              <a:buSzPts val="1950"/>
              <a:buFont typeface="Raleway"/>
              <a:buNone/>
            </a:pPr>
            <a:r>
              <a:rPr lang="en-US" sz="1950">
                <a:solidFill>
                  <a:srgbClr val="3C3939"/>
                </a:solidFill>
                <a:latin typeface="Raleway"/>
                <a:ea typeface="Raleway"/>
                <a:cs typeface="Raleway"/>
                <a:sym typeface="Raleway"/>
              </a:rPr>
              <a:t>Consistent Units and Dimensions</a:t>
            </a:r>
            <a:endParaRPr sz="1950">
              <a:solidFill>
                <a:schemeClr val="dk1"/>
              </a:solidFill>
              <a:latin typeface="Calibri"/>
              <a:ea typeface="Calibri"/>
              <a:cs typeface="Calibri"/>
              <a:sym typeface="Calibri"/>
            </a:endParaRPr>
          </a:p>
        </p:txBody>
      </p:sp>
      <p:sp>
        <p:nvSpPr>
          <p:cNvPr id="171" name="Google Shape;171;p5"/>
          <p:cNvSpPr/>
          <p:nvPr/>
        </p:nvSpPr>
        <p:spPr>
          <a:xfrm>
            <a:off x="10818852" y="5819299"/>
            <a:ext cx="3102000" cy="1297200"/>
          </a:xfrm>
          <a:prstGeom prst="rect">
            <a:avLst/>
          </a:prstGeom>
          <a:noFill/>
          <a:ln>
            <a:noFill/>
          </a:ln>
        </p:spPr>
        <p:txBody>
          <a:bodyPr anchorCtr="0" anchor="t" bIns="0" lIns="0" spcFirstLastPara="1" rIns="0" wrap="square" tIns="0">
            <a:noAutofit/>
          </a:bodyPr>
          <a:lstStyle/>
          <a:p>
            <a:pPr indent="0" lvl="0" marL="0" marR="0" rtl="0" algn="l">
              <a:lnSpc>
                <a:spcPct val="164516"/>
              </a:lnSpc>
              <a:spcBef>
                <a:spcPts val="0"/>
              </a:spcBef>
              <a:spcAft>
                <a:spcPts val="0"/>
              </a:spcAft>
              <a:buClr>
                <a:srgbClr val="3C3939"/>
              </a:buClr>
              <a:buSzPts val="1550"/>
              <a:buFont typeface="Roboto"/>
              <a:buNone/>
            </a:pPr>
            <a:r>
              <a:rPr lang="en-US" sz="1550">
                <a:solidFill>
                  <a:srgbClr val="3C3939"/>
                </a:solidFill>
                <a:latin typeface="Roboto"/>
                <a:ea typeface="Roboto"/>
                <a:cs typeface="Roboto"/>
                <a:sym typeface="Roboto"/>
              </a:rPr>
              <a:t>The mathematical computation of the metric should use measures that do not lead to bizarre combinations of units.</a:t>
            </a:r>
            <a:endParaRPr sz="15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preencoded.png" id="177" name="Google Shape;177;p6"/>
          <p:cNvPicPr preferRelativeResize="0"/>
          <p:nvPr/>
        </p:nvPicPr>
        <p:blipFill rotWithShape="1">
          <a:blip r:embed="rId3">
            <a:alphaModFix/>
          </a:blip>
          <a:srcRect b="0" l="0" r="0" t="0"/>
          <a:stretch/>
        </p:blipFill>
        <p:spPr>
          <a:xfrm>
            <a:off x="0" y="0"/>
            <a:ext cx="14630400" cy="2585323"/>
          </a:xfrm>
          <a:prstGeom prst="rect">
            <a:avLst/>
          </a:prstGeom>
          <a:noFill/>
          <a:ln>
            <a:noFill/>
          </a:ln>
        </p:spPr>
      </p:pic>
      <p:sp>
        <p:nvSpPr>
          <p:cNvPr id="178" name="Google Shape;178;p6"/>
          <p:cNvSpPr/>
          <p:nvPr/>
        </p:nvSpPr>
        <p:spPr>
          <a:xfrm>
            <a:off x="723900" y="3154085"/>
            <a:ext cx="9577983" cy="646271"/>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1B1B27"/>
              </a:buClr>
              <a:buSzPts val="4050"/>
              <a:buFont typeface="Raleway"/>
              <a:buNone/>
            </a:pPr>
            <a:r>
              <a:rPr lang="en-US" sz="4050">
                <a:solidFill>
                  <a:srgbClr val="1B1B27"/>
                </a:solidFill>
                <a:latin typeface="Raleway"/>
                <a:ea typeface="Raleway"/>
                <a:cs typeface="Raleway"/>
                <a:sym typeface="Raleway"/>
              </a:rPr>
              <a:t>More Characteristics of Effective Metrics</a:t>
            </a:r>
            <a:endParaRPr sz="4050">
              <a:solidFill>
                <a:schemeClr val="dk1"/>
              </a:solidFill>
              <a:latin typeface="Calibri"/>
              <a:ea typeface="Calibri"/>
              <a:cs typeface="Calibri"/>
              <a:sym typeface="Calibri"/>
            </a:endParaRPr>
          </a:p>
        </p:txBody>
      </p:sp>
      <p:sp>
        <p:nvSpPr>
          <p:cNvPr id="179" name="Google Shape;179;p6"/>
          <p:cNvSpPr/>
          <p:nvPr/>
        </p:nvSpPr>
        <p:spPr>
          <a:xfrm>
            <a:off x="723900" y="4343162"/>
            <a:ext cx="465296" cy="465296"/>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p:nvPr/>
        </p:nvSpPr>
        <p:spPr>
          <a:xfrm>
            <a:off x="890111" y="4420672"/>
            <a:ext cx="132755" cy="3102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1</a:t>
            </a:r>
            <a:endParaRPr sz="2400">
              <a:solidFill>
                <a:schemeClr val="dk1"/>
              </a:solidFill>
              <a:latin typeface="Calibri"/>
              <a:ea typeface="Calibri"/>
              <a:cs typeface="Calibri"/>
              <a:sym typeface="Calibri"/>
            </a:endParaRPr>
          </a:p>
        </p:txBody>
      </p:sp>
      <p:sp>
        <p:nvSpPr>
          <p:cNvPr id="181" name="Google Shape;181;p6"/>
          <p:cNvSpPr/>
          <p:nvPr/>
        </p:nvSpPr>
        <p:spPr>
          <a:xfrm>
            <a:off x="1396008" y="4343162"/>
            <a:ext cx="4509254" cy="323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Programming Language Independent</a:t>
            </a:r>
            <a:endParaRPr sz="2000">
              <a:solidFill>
                <a:schemeClr val="dk1"/>
              </a:solidFill>
              <a:latin typeface="Calibri"/>
              <a:ea typeface="Calibri"/>
              <a:cs typeface="Calibri"/>
              <a:sym typeface="Calibri"/>
            </a:endParaRPr>
          </a:p>
        </p:txBody>
      </p:sp>
      <p:sp>
        <p:nvSpPr>
          <p:cNvPr id="182" name="Google Shape;182;p6"/>
          <p:cNvSpPr/>
          <p:nvPr/>
        </p:nvSpPr>
        <p:spPr>
          <a:xfrm>
            <a:off x="1396008" y="4790242"/>
            <a:ext cx="5815846" cy="132349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Metrics should be based on the requirements model, the design model, or the structure of the program itself. They should not be dependent on the vagaries of programming language syntax or semantics.</a:t>
            </a:r>
            <a:endParaRPr sz="1600">
              <a:solidFill>
                <a:schemeClr val="dk1"/>
              </a:solidFill>
              <a:latin typeface="Calibri"/>
              <a:ea typeface="Calibri"/>
              <a:cs typeface="Calibri"/>
              <a:sym typeface="Calibri"/>
            </a:endParaRPr>
          </a:p>
        </p:txBody>
      </p:sp>
      <p:sp>
        <p:nvSpPr>
          <p:cNvPr id="183" name="Google Shape;183;p6"/>
          <p:cNvSpPr/>
          <p:nvPr/>
        </p:nvSpPr>
        <p:spPr>
          <a:xfrm>
            <a:off x="7418665" y="4343162"/>
            <a:ext cx="465296" cy="465296"/>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570470" y="4420672"/>
            <a:ext cx="161687" cy="3102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2</a:t>
            </a:r>
            <a:endParaRPr sz="2400">
              <a:solidFill>
                <a:schemeClr val="dk1"/>
              </a:solidFill>
              <a:latin typeface="Calibri"/>
              <a:ea typeface="Calibri"/>
              <a:cs typeface="Calibri"/>
              <a:sym typeface="Calibri"/>
            </a:endParaRPr>
          </a:p>
        </p:txBody>
      </p:sp>
      <p:sp>
        <p:nvSpPr>
          <p:cNvPr id="185" name="Google Shape;185;p6"/>
          <p:cNvSpPr/>
          <p:nvPr/>
        </p:nvSpPr>
        <p:spPr>
          <a:xfrm>
            <a:off x="8090773" y="4343162"/>
            <a:ext cx="3739158" cy="323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Effective Feedback Mechanism</a:t>
            </a:r>
            <a:endParaRPr sz="2000">
              <a:solidFill>
                <a:schemeClr val="dk1"/>
              </a:solidFill>
              <a:latin typeface="Calibri"/>
              <a:ea typeface="Calibri"/>
              <a:cs typeface="Calibri"/>
              <a:sym typeface="Calibri"/>
            </a:endParaRPr>
          </a:p>
        </p:txBody>
      </p:sp>
      <p:sp>
        <p:nvSpPr>
          <p:cNvPr id="186" name="Google Shape;186;p6"/>
          <p:cNvSpPr/>
          <p:nvPr/>
        </p:nvSpPr>
        <p:spPr>
          <a:xfrm>
            <a:off x="8090773" y="4790242"/>
            <a:ext cx="5815846" cy="66174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The metric should provide engineers with information that can lead to a higher-quality end product.</a:t>
            </a:r>
            <a:endParaRPr sz="1600">
              <a:solidFill>
                <a:schemeClr val="dk1"/>
              </a:solidFill>
              <a:latin typeface="Calibri"/>
              <a:ea typeface="Calibri"/>
              <a:cs typeface="Calibri"/>
              <a:sym typeface="Calibri"/>
            </a:endParaRPr>
          </a:p>
        </p:txBody>
      </p:sp>
      <p:sp>
        <p:nvSpPr>
          <p:cNvPr id="187" name="Google Shape;187;p6"/>
          <p:cNvSpPr/>
          <p:nvPr/>
        </p:nvSpPr>
        <p:spPr>
          <a:xfrm>
            <a:off x="723900" y="6553200"/>
            <a:ext cx="465296" cy="465296"/>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873681" y="6630710"/>
            <a:ext cx="165735" cy="3102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3</a:t>
            </a:r>
            <a:endParaRPr sz="2400">
              <a:solidFill>
                <a:schemeClr val="dk1"/>
              </a:solidFill>
              <a:latin typeface="Calibri"/>
              <a:ea typeface="Calibri"/>
              <a:cs typeface="Calibri"/>
              <a:sym typeface="Calibri"/>
            </a:endParaRPr>
          </a:p>
        </p:txBody>
      </p:sp>
      <p:sp>
        <p:nvSpPr>
          <p:cNvPr id="189" name="Google Shape;189;p6"/>
          <p:cNvSpPr/>
          <p:nvPr/>
        </p:nvSpPr>
        <p:spPr>
          <a:xfrm>
            <a:off x="1396008" y="6553200"/>
            <a:ext cx="2585323" cy="323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Empirically Validated</a:t>
            </a:r>
            <a:endParaRPr sz="2000">
              <a:solidFill>
                <a:schemeClr val="dk1"/>
              </a:solidFill>
              <a:latin typeface="Calibri"/>
              <a:ea typeface="Calibri"/>
              <a:cs typeface="Calibri"/>
              <a:sym typeface="Calibri"/>
            </a:endParaRPr>
          </a:p>
        </p:txBody>
      </p:sp>
      <p:sp>
        <p:nvSpPr>
          <p:cNvPr id="190" name="Google Shape;190;p6"/>
          <p:cNvSpPr/>
          <p:nvPr/>
        </p:nvSpPr>
        <p:spPr>
          <a:xfrm>
            <a:off x="1396008" y="7000280"/>
            <a:ext cx="5815846" cy="66174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Each metric should be validated empirically in a wide variety of contexts before being published or used to make decisions.</a:t>
            </a:r>
            <a:endParaRPr sz="1600">
              <a:solidFill>
                <a:schemeClr val="dk1"/>
              </a:solidFill>
              <a:latin typeface="Calibri"/>
              <a:ea typeface="Calibri"/>
              <a:cs typeface="Calibri"/>
              <a:sym typeface="Calibri"/>
            </a:endParaRPr>
          </a:p>
        </p:txBody>
      </p:sp>
      <p:sp>
        <p:nvSpPr>
          <p:cNvPr id="191" name="Google Shape;191;p6"/>
          <p:cNvSpPr/>
          <p:nvPr/>
        </p:nvSpPr>
        <p:spPr>
          <a:xfrm>
            <a:off x="7418665" y="6553200"/>
            <a:ext cx="465296" cy="465296"/>
          </a:xfrm>
          <a:prstGeom prst="roundRect">
            <a:avLst>
              <a:gd fmla="val 18670"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7566541" y="6630710"/>
            <a:ext cx="169426" cy="3102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400"/>
              <a:buFont typeface="Raleway"/>
              <a:buNone/>
            </a:pPr>
            <a:r>
              <a:rPr lang="en-US" sz="2400">
                <a:solidFill>
                  <a:srgbClr val="3C3939"/>
                </a:solidFill>
                <a:latin typeface="Raleway"/>
                <a:ea typeface="Raleway"/>
                <a:cs typeface="Raleway"/>
                <a:sym typeface="Raleway"/>
              </a:rPr>
              <a:t>4</a:t>
            </a:r>
            <a:endParaRPr sz="2400">
              <a:solidFill>
                <a:schemeClr val="dk1"/>
              </a:solidFill>
              <a:latin typeface="Calibri"/>
              <a:ea typeface="Calibri"/>
              <a:cs typeface="Calibri"/>
              <a:sym typeface="Calibri"/>
            </a:endParaRPr>
          </a:p>
        </p:txBody>
      </p:sp>
      <p:sp>
        <p:nvSpPr>
          <p:cNvPr id="193" name="Google Shape;193;p6"/>
          <p:cNvSpPr/>
          <p:nvPr/>
        </p:nvSpPr>
        <p:spPr>
          <a:xfrm>
            <a:off x="8090773" y="6553200"/>
            <a:ext cx="2585323" cy="32301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C3939"/>
              </a:buClr>
              <a:buSzPts val="2000"/>
              <a:buFont typeface="Raleway"/>
              <a:buNone/>
            </a:pPr>
            <a:r>
              <a:rPr lang="en-US" sz="2000">
                <a:solidFill>
                  <a:srgbClr val="3C3939"/>
                </a:solidFill>
                <a:latin typeface="Raleway"/>
                <a:ea typeface="Raleway"/>
                <a:cs typeface="Raleway"/>
                <a:sym typeface="Raleway"/>
              </a:rPr>
              <a:t>Scalability</a:t>
            </a:r>
            <a:endParaRPr sz="2000">
              <a:solidFill>
                <a:schemeClr val="dk1"/>
              </a:solidFill>
              <a:latin typeface="Calibri"/>
              <a:ea typeface="Calibri"/>
              <a:cs typeface="Calibri"/>
              <a:sym typeface="Calibri"/>
            </a:endParaRPr>
          </a:p>
        </p:txBody>
      </p:sp>
      <p:sp>
        <p:nvSpPr>
          <p:cNvPr id="194" name="Google Shape;194;p6"/>
          <p:cNvSpPr/>
          <p:nvPr/>
        </p:nvSpPr>
        <p:spPr>
          <a:xfrm>
            <a:off x="8090773" y="7000280"/>
            <a:ext cx="5815846" cy="66174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C3939"/>
              </a:buClr>
              <a:buSzPts val="1600"/>
              <a:buFont typeface="Roboto"/>
              <a:buNone/>
            </a:pPr>
            <a:r>
              <a:rPr lang="en-US" sz="1600">
                <a:solidFill>
                  <a:srgbClr val="3C3939"/>
                </a:solidFill>
                <a:latin typeface="Roboto"/>
                <a:ea typeface="Roboto"/>
                <a:cs typeface="Roboto"/>
                <a:sym typeface="Roboto"/>
              </a:rPr>
              <a:t>A metric should "scale up" to large systems and work in a variety of programming languages and system domains.</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p:nvPr/>
        </p:nvSpPr>
        <p:spPr>
          <a:xfrm>
            <a:off x="669012" y="677347"/>
            <a:ext cx="5246251" cy="597337"/>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B1B27"/>
              </a:buClr>
              <a:buSzPts val="3750"/>
              <a:buFont typeface="Raleway"/>
              <a:buNone/>
            </a:pPr>
            <a:r>
              <a:rPr lang="en-US" sz="3750">
                <a:solidFill>
                  <a:srgbClr val="1B1B27"/>
                </a:solidFill>
                <a:latin typeface="Raleway"/>
                <a:ea typeface="Raleway"/>
                <a:cs typeface="Raleway"/>
                <a:sym typeface="Raleway"/>
              </a:rPr>
              <a:t>Function-Base</a:t>
            </a:r>
            <a:r>
              <a:rPr lang="en-US" sz="3750">
                <a:solidFill>
                  <a:srgbClr val="1B1B27"/>
                </a:solidFill>
                <a:latin typeface="Raleway"/>
                <a:ea typeface="Raleway"/>
                <a:cs typeface="Raleway"/>
                <a:sym typeface="Raleway"/>
              </a:rPr>
              <a:t>d</a:t>
            </a:r>
            <a:r>
              <a:rPr lang="en-US" sz="3750">
                <a:solidFill>
                  <a:srgbClr val="1B1B27"/>
                </a:solidFill>
                <a:latin typeface="Raleway"/>
                <a:ea typeface="Raleway"/>
                <a:cs typeface="Raleway"/>
                <a:sym typeface="Raleway"/>
              </a:rPr>
              <a:t> Metrics</a:t>
            </a:r>
            <a:endParaRPr sz="3750">
              <a:solidFill>
                <a:schemeClr val="dk1"/>
              </a:solidFill>
              <a:latin typeface="Calibri"/>
              <a:ea typeface="Calibri"/>
              <a:cs typeface="Calibri"/>
              <a:sym typeface="Calibri"/>
            </a:endParaRPr>
          </a:p>
        </p:txBody>
      </p:sp>
      <p:sp>
        <p:nvSpPr>
          <p:cNvPr id="201" name="Google Shape;201;p7"/>
          <p:cNvSpPr/>
          <p:nvPr/>
        </p:nvSpPr>
        <p:spPr>
          <a:xfrm>
            <a:off x="944285" y="1656874"/>
            <a:ext cx="22860" cy="5895380"/>
          </a:xfrm>
          <a:prstGeom prst="roundRect">
            <a:avLst>
              <a:gd fmla="val 35118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1147882" y="2075498"/>
            <a:ext cx="669012" cy="22860"/>
          </a:xfrm>
          <a:prstGeom prst="roundRect">
            <a:avLst>
              <a:gd fmla="val 35118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740688" y="1871901"/>
            <a:ext cx="430054" cy="430054"/>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894278" y="1943576"/>
            <a:ext cx="122753" cy="28670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250"/>
              <a:buFont typeface="Raleway"/>
              <a:buNone/>
            </a:pPr>
            <a:r>
              <a:rPr lang="en-US" sz="2250">
                <a:solidFill>
                  <a:srgbClr val="3C3939"/>
                </a:solidFill>
                <a:latin typeface="Raleway"/>
                <a:ea typeface="Raleway"/>
                <a:cs typeface="Raleway"/>
                <a:sym typeface="Raleway"/>
              </a:rPr>
              <a:t>1</a:t>
            </a:r>
            <a:endParaRPr sz="2250">
              <a:solidFill>
                <a:schemeClr val="dk1"/>
              </a:solidFill>
              <a:latin typeface="Calibri"/>
              <a:ea typeface="Calibri"/>
              <a:cs typeface="Calibri"/>
              <a:sym typeface="Calibri"/>
            </a:endParaRPr>
          </a:p>
        </p:txBody>
      </p:sp>
      <p:sp>
        <p:nvSpPr>
          <p:cNvPr id="205" name="Google Shape;205;p7"/>
          <p:cNvSpPr/>
          <p:nvPr/>
        </p:nvSpPr>
        <p:spPr>
          <a:xfrm>
            <a:off x="2006918" y="1847969"/>
            <a:ext cx="2389227" cy="29860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C3939"/>
              </a:buClr>
              <a:buSzPts val="1850"/>
              <a:buFont typeface="Raleway"/>
              <a:buNone/>
            </a:pPr>
            <a:r>
              <a:rPr lang="en-US" sz="1850">
                <a:solidFill>
                  <a:srgbClr val="3C3939"/>
                </a:solidFill>
                <a:latin typeface="Raleway"/>
                <a:ea typeface="Raleway"/>
                <a:cs typeface="Raleway"/>
                <a:sym typeface="Raleway"/>
              </a:rPr>
              <a:t>External Inputs (EIs)</a:t>
            </a:r>
            <a:endParaRPr sz="1850">
              <a:solidFill>
                <a:schemeClr val="dk1"/>
              </a:solidFill>
              <a:latin typeface="Calibri"/>
              <a:ea typeface="Calibri"/>
              <a:cs typeface="Calibri"/>
              <a:sym typeface="Calibri"/>
            </a:endParaRPr>
          </a:p>
        </p:txBody>
      </p:sp>
      <p:sp>
        <p:nvSpPr>
          <p:cNvPr id="206" name="Google Shape;206;p7"/>
          <p:cNvSpPr/>
          <p:nvPr/>
        </p:nvSpPr>
        <p:spPr>
          <a:xfrm>
            <a:off x="2006918" y="2261235"/>
            <a:ext cx="11954470" cy="61150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Each external input originates from a user or is transmitted from another application and provides distinct application-oriented data or control information. Inputs are often used to update internal logical files (ILFs).</a:t>
            </a:r>
            <a:endParaRPr sz="1500">
              <a:solidFill>
                <a:schemeClr val="dk1"/>
              </a:solidFill>
              <a:latin typeface="Calibri"/>
              <a:ea typeface="Calibri"/>
              <a:cs typeface="Calibri"/>
              <a:sym typeface="Calibri"/>
            </a:endParaRPr>
          </a:p>
        </p:txBody>
      </p:sp>
      <p:sp>
        <p:nvSpPr>
          <p:cNvPr id="207" name="Google Shape;207;p7"/>
          <p:cNvSpPr/>
          <p:nvPr/>
        </p:nvSpPr>
        <p:spPr>
          <a:xfrm>
            <a:off x="1147882" y="3673554"/>
            <a:ext cx="669012" cy="22860"/>
          </a:xfrm>
          <a:prstGeom prst="roundRect">
            <a:avLst>
              <a:gd fmla="val 35118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740688" y="3469958"/>
            <a:ext cx="430054" cy="430054"/>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880943" y="3541633"/>
            <a:ext cx="149423" cy="28670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250"/>
              <a:buFont typeface="Raleway"/>
              <a:buNone/>
            </a:pPr>
            <a:r>
              <a:rPr lang="en-US" sz="2250">
                <a:solidFill>
                  <a:srgbClr val="3C3939"/>
                </a:solidFill>
                <a:latin typeface="Raleway"/>
                <a:ea typeface="Raleway"/>
                <a:cs typeface="Raleway"/>
                <a:sym typeface="Raleway"/>
              </a:rPr>
              <a:t>2</a:t>
            </a:r>
            <a:endParaRPr sz="2250">
              <a:solidFill>
                <a:schemeClr val="dk1"/>
              </a:solidFill>
              <a:latin typeface="Calibri"/>
              <a:ea typeface="Calibri"/>
              <a:cs typeface="Calibri"/>
              <a:sym typeface="Calibri"/>
            </a:endParaRPr>
          </a:p>
        </p:txBody>
      </p:sp>
      <p:sp>
        <p:nvSpPr>
          <p:cNvPr id="210" name="Google Shape;210;p7"/>
          <p:cNvSpPr/>
          <p:nvPr/>
        </p:nvSpPr>
        <p:spPr>
          <a:xfrm>
            <a:off x="2006918" y="3446026"/>
            <a:ext cx="2467689" cy="29860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C3939"/>
              </a:buClr>
              <a:buSzPts val="1850"/>
              <a:buFont typeface="Raleway"/>
              <a:buNone/>
            </a:pPr>
            <a:r>
              <a:rPr lang="en-US" sz="1850">
                <a:solidFill>
                  <a:srgbClr val="3C3939"/>
                </a:solidFill>
                <a:latin typeface="Raleway"/>
                <a:ea typeface="Raleway"/>
                <a:cs typeface="Raleway"/>
                <a:sym typeface="Raleway"/>
              </a:rPr>
              <a:t>External Outputs (EOs)</a:t>
            </a:r>
            <a:endParaRPr sz="1850">
              <a:solidFill>
                <a:schemeClr val="dk1"/>
              </a:solidFill>
              <a:latin typeface="Calibri"/>
              <a:ea typeface="Calibri"/>
              <a:cs typeface="Calibri"/>
              <a:sym typeface="Calibri"/>
            </a:endParaRPr>
          </a:p>
        </p:txBody>
      </p:sp>
      <p:sp>
        <p:nvSpPr>
          <p:cNvPr id="211" name="Google Shape;211;p7"/>
          <p:cNvSpPr/>
          <p:nvPr/>
        </p:nvSpPr>
        <p:spPr>
          <a:xfrm>
            <a:off x="2006918" y="3859292"/>
            <a:ext cx="11954470" cy="61150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Each external output is derived data within the application that provides information to the user. In this context external output refers to reports, screens, error messages, etc. Individual data items within a report are not counted separately.</a:t>
            </a:r>
            <a:endParaRPr sz="1500">
              <a:solidFill>
                <a:schemeClr val="dk1"/>
              </a:solidFill>
              <a:latin typeface="Calibri"/>
              <a:ea typeface="Calibri"/>
              <a:cs typeface="Calibri"/>
              <a:sym typeface="Calibri"/>
            </a:endParaRPr>
          </a:p>
        </p:txBody>
      </p:sp>
      <p:sp>
        <p:nvSpPr>
          <p:cNvPr id="212" name="Google Shape;212;p7"/>
          <p:cNvSpPr/>
          <p:nvPr/>
        </p:nvSpPr>
        <p:spPr>
          <a:xfrm>
            <a:off x="1147882" y="5271611"/>
            <a:ext cx="669012" cy="22860"/>
          </a:xfrm>
          <a:prstGeom prst="roundRect">
            <a:avLst>
              <a:gd fmla="val 35118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740688" y="5068014"/>
            <a:ext cx="430054" cy="430054"/>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879158" y="5139690"/>
            <a:ext cx="153114" cy="28670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250"/>
              <a:buFont typeface="Raleway"/>
              <a:buNone/>
            </a:pPr>
            <a:r>
              <a:rPr lang="en-US" sz="2250">
                <a:solidFill>
                  <a:srgbClr val="3C3939"/>
                </a:solidFill>
                <a:latin typeface="Raleway"/>
                <a:ea typeface="Raleway"/>
                <a:cs typeface="Raleway"/>
                <a:sym typeface="Raleway"/>
              </a:rPr>
              <a:t>3</a:t>
            </a:r>
            <a:endParaRPr sz="2250">
              <a:solidFill>
                <a:schemeClr val="dk1"/>
              </a:solidFill>
              <a:latin typeface="Calibri"/>
              <a:ea typeface="Calibri"/>
              <a:cs typeface="Calibri"/>
              <a:sym typeface="Calibri"/>
            </a:endParaRPr>
          </a:p>
        </p:txBody>
      </p:sp>
      <p:sp>
        <p:nvSpPr>
          <p:cNvPr id="215" name="Google Shape;215;p7"/>
          <p:cNvSpPr/>
          <p:nvPr/>
        </p:nvSpPr>
        <p:spPr>
          <a:xfrm>
            <a:off x="2006918" y="5044083"/>
            <a:ext cx="2512695" cy="29860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C3939"/>
              </a:buClr>
              <a:buSzPts val="1850"/>
              <a:buFont typeface="Raleway"/>
              <a:buNone/>
            </a:pPr>
            <a:r>
              <a:rPr lang="en-US" sz="1850">
                <a:solidFill>
                  <a:srgbClr val="3C3939"/>
                </a:solidFill>
                <a:latin typeface="Raleway"/>
                <a:ea typeface="Raleway"/>
                <a:cs typeface="Raleway"/>
                <a:sym typeface="Raleway"/>
              </a:rPr>
              <a:t>External Inquiries (EQs)</a:t>
            </a:r>
            <a:endParaRPr sz="1850">
              <a:solidFill>
                <a:schemeClr val="dk1"/>
              </a:solidFill>
              <a:latin typeface="Calibri"/>
              <a:ea typeface="Calibri"/>
              <a:cs typeface="Calibri"/>
              <a:sym typeface="Calibri"/>
            </a:endParaRPr>
          </a:p>
        </p:txBody>
      </p:sp>
      <p:sp>
        <p:nvSpPr>
          <p:cNvPr id="216" name="Google Shape;216;p7"/>
          <p:cNvSpPr/>
          <p:nvPr/>
        </p:nvSpPr>
        <p:spPr>
          <a:xfrm>
            <a:off x="2006918" y="5457349"/>
            <a:ext cx="11954470" cy="61150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An external inquiry is defined as an online input that results in the generation of some immediate software response in the form of an online output (often retrieved from an ILF).</a:t>
            </a:r>
            <a:endParaRPr sz="1500">
              <a:solidFill>
                <a:schemeClr val="dk1"/>
              </a:solidFill>
              <a:latin typeface="Calibri"/>
              <a:ea typeface="Calibri"/>
              <a:cs typeface="Calibri"/>
              <a:sym typeface="Calibri"/>
            </a:endParaRPr>
          </a:p>
        </p:txBody>
      </p:sp>
      <p:sp>
        <p:nvSpPr>
          <p:cNvPr id="217" name="Google Shape;217;p7"/>
          <p:cNvSpPr/>
          <p:nvPr/>
        </p:nvSpPr>
        <p:spPr>
          <a:xfrm>
            <a:off x="1147882" y="6869668"/>
            <a:ext cx="669012" cy="22860"/>
          </a:xfrm>
          <a:prstGeom prst="roundRect">
            <a:avLst>
              <a:gd fmla="val 351188" name="adj"/>
            </a:avLst>
          </a:prstGeom>
          <a:solidFill>
            <a:srgbClr val="C7C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a:off x="740688" y="6666071"/>
            <a:ext cx="430054" cy="430054"/>
          </a:xfrm>
          <a:prstGeom prst="roundRect">
            <a:avLst>
              <a:gd fmla="val 18668"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877372" y="6737747"/>
            <a:ext cx="156567" cy="28670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C3939"/>
              </a:buClr>
              <a:buSzPts val="2250"/>
              <a:buFont typeface="Raleway"/>
              <a:buNone/>
            </a:pPr>
            <a:r>
              <a:rPr lang="en-US" sz="2250">
                <a:solidFill>
                  <a:srgbClr val="3C3939"/>
                </a:solidFill>
                <a:latin typeface="Raleway"/>
                <a:ea typeface="Raleway"/>
                <a:cs typeface="Raleway"/>
                <a:sym typeface="Raleway"/>
              </a:rPr>
              <a:t>4</a:t>
            </a:r>
            <a:endParaRPr sz="2250">
              <a:solidFill>
                <a:schemeClr val="dk1"/>
              </a:solidFill>
              <a:latin typeface="Calibri"/>
              <a:ea typeface="Calibri"/>
              <a:cs typeface="Calibri"/>
              <a:sym typeface="Calibri"/>
            </a:endParaRPr>
          </a:p>
        </p:txBody>
      </p:sp>
      <p:sp>
        <p:nvSpPr>
          <p:cNvPr id="220" name="Google Shape;220;p7"/>
          <p:cNvSpPr/>
          <p:nvPr/>
        </p:nvSpPr>
        <p:spPr>
          <a:xfrm>
            <a:off x="2006918" y="6642140"/>
            <a:ext cx="2892862" cy="29860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3C3939"/>
              </a:buClr>
              <a:buSzPts val="1850"/>
              <a:buFont typeface="Raleway"/>
              <a:buNone/>
            </a:pPr>
            <a:r>
              <a:rPr lang="en-US" sz="1850">
                <a:solidFill>
                  <a:srgbClr val="3C3939"/>
                </a:solidFill>
                <a:latin typeface="Raleway"/>
                <a:ea typeface="Raleway"/>
                <a:cs typeface="Raleway"/>
                <a:sym typeface="Raleway"/>
              </a:rPr>
              <a:t>Internal Logical Files (ILFs)</a:t>
            </a:r>
            <a:endParaRPr sz="1850">
              <a:solidFill>
                <a:schemeClr val="dk1"/>
              </a:solidFill>
              <a:latin typeface="Calibri"/>
              <a:ea typeface="Calibri"/>
              <a:cs typeface="Calibri"/>
              <a:sym typeface="Calibri"/>
            </a:endParaRPr>
          </a:p>
        </p:txBody>
      </p:sp>
      <p:sp>
        <p:nvSpPr>
          <p:cNvPr id="221" name="Google Shape;221;p7"/>
          <p:cNvSpPr/>
          <p:nvPr/>
        </p:nvSpPr>
        <p:spPr>
          <a:xfrm>
            <a:off x="2006918" y="7055406"/>
            <a:ext cx="11954470" cy="30575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Each internal logical file is a logical grouping of data that resides within the application's boundary and is maintained via external inputs.</a:t>
            </a:r>
            <a:endParaRPr sz="15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p:nvPr/>
        </p:nvSpPr>
        <p:spPr>
          <a:xfrm>
            <a:off x="793790" y="1712119"/>
            <a:ext cx="683264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B1B27"/>
              </a:buClr>
              <a:buSzPts val="4450"/>
              <a:buFont typeface="Raleway"/>
              <a:buNone/>
            </a:pPr>
            <a:r>
              <a:rPr lang="en-US" sz="4450">
                <a:solidFill>
                  <a:srgbClr val="1B1B27"/>
                </a:solidFill>
                <a:latin typeface="Raleway"/>
                <a:ea typeface="Raleway"/>
                <a:cs typeface="Raleway"/>
                <a:sym typeface="Raleway"/>
              </a:rPr>
              <a:t>Function Point Calculation</a:t>
            </a:r>
            <a:endParaRPr sz="4450">
              <a:solidFill>
                <a:schemeClr val="dk1"/>
              </a:solidFill>
              <a:latin typeface="Calibri"/>
              <a:ea typeface="Calibri"/>
              <a:cs typeface="Calibri"/>
              <a:sym typeface="Calibri"/>
            </a:endParaRPr>
          </a:p>
        </p:txBody>
      </p:sp>
      <p:sp>
        <p:nvSpPr>
          <p:cNvPr id="228" name="Google Shape;228;p8"/>
          <p:cNvSpPr/>
          <p:nvPr/>
        </p:nvSpPr>
        <p:spPr>
          <a:xfrm>
            <a:off x="793790" y="2987873"/>
            <a:ext cx="303014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Function Point Formula</a:t>
            </a:r>
            <a:endParaRPr sz="2200">
              <a:solidFill>
                <a:schemeClr val="dk1"/>
              </a:solidFill>
              <a:latin typeface="Calibri"/>
              <a:ea typeface="Calibri"/>
              <a:cs typeface="Calibri"/>
              <a:sym typeface="Calibri"/>
            </a:endParaRPr>
          </a:p>
        </p:txBody>
      </p:sp>
      <p:sp>
        <p:nvSpPr>
          <p:cNvPr id="229" name="Google Shape;229;p8"/>
          <p:cNvSpPr/>
          <p:nvPr/>
        </p:nvSpPr>
        <p:spPr>
          <a:xfrm>
            <a:off x="793790" y="3569018"/>
            <a:ext cx="3978116"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FP = count total * [0.65 + 0.01 * Σ(Fi)]</a:t>
            </a:r>
            <a:endParaRPr sz="1750">
              <a:solidFill>
                <a:schemeClr val="dk1"/>
              </a:solidFill>
              <a:latin typeface="Calibri"/>
              <a:ea typeface="Calibri"/>
              <a:cs typeface="Calibri"/>
              <a:sym typeface="Calibri"/>
            </a:endParaRPr>
          </a:p>
        </p:txBody>
      </p:sp>
      <p:sp>
        <p:nvSpPr>
          <p:cNvPr id="230" name="Google Shape;230;p8"/>
          <p:cNvSpPr/>
          <p:nvPr/>
        </p:nvSpPr>
        <p:spPr>
          <a:xfrm>
            <a:off x="793790" y="4135993"/>
            <a:ext cx="3978116"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Where count total is the sum of all FP entries obtained from the complexity table, and Fi (i = 1 to 14) are value adjustment factors based on responses to 14 questions about system characteristics.</a:t>
            </a:r>
            <a:endParaRPr sz="1750">
              <a:solidFill>
                <a:schemeClr val="dk1"/>
              </a:solidFill>
              <a:latin typeface="Calibri"/>
              <a:ea typeface="Calibri"/>
              <a:cs typeface="Calibri"/>
              <a:sym typeface="Calibri"/>
            </a:endParaRPr>
          </a:p>
        </p:txBody>
      </p:sp>
      <p:sp>
        <p:nvSpPr>
          <p:cNvPr id="231" name="Google Shape;231;p8"/>
          <p:cNvSpPr/>
          <p:nvPr/>
        </p:nvSpPr>
        <p:spPr>
          <a:xfrm>
            <a:off x="5332928" y="2987873"/>
            <a:ext cx="3348276"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Value Adjustment Factors</a:t>
            </a:r>
            <a:endParaRPr sz="2200">
              <a:solidFill>
                <a:schemeClr val="dk1"/>
              </a:solidFill>
              <a:latin typeface="Calibri"/>
              <a:ea typeface="Calibri"/>
              <a:cs typeface="Calibri"/>
              <a:sym typeface="Calibri"/>
            </a:endParaRPr>
          </a:p>
        </p:txBody>
      </p:sp>
      <p:sp>
        <p:nvSpPr>
          <p:cNvPr id="232" name="Google Shape;232;p8"/>
          <p:cNvSpPr/>
          <p:nvPr/>
        </p:nvSpPr>
        <p:spPr>
          <a:xfrm>
            <a:off x="5332928" y="3569018"/>
            <a:ext cx="3978116"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14 questions are answered on a scale from 0 (not important or applicable) to 5 (absolutely essential). These cover aspects like backup and recovery, data communications, distributed processing, performance, and more.</a:t>
            </a:r>
            <a:endParaRPr sz="1750">
              <a:solidFill>
                <a:schemeClr val="dk1"/>
              </a:solidFill>
              <a:latin typeface="Calibri"/>
              <a:ea typeface="Calibri"/>
              <a:cs typeface="Calibri"/>
              <a:sym typeface="Calibri"/>
            </a:endParaRPr>
          </a:p>
        </p:txBody>
      </p:sp>
      <p:sp>
        <p:nvSpPr>
          <p:cNvPr id="233" name="Google Shape;233;p8"/>
          <p:cNvSpPr/>
          <p:nvPr/>
        </p:nvSpPr>
        <p:spPr>
          <a:xfrm>
            <a:off x="9872067" y="298787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2200"/>
              <a:buFont typeface="Raleway"/>
              <a:buNone/>
            </a:pPr>
            <a:r>
              <a:rPr lang="en-US" sz="2200">
                <a:solidFill>
                  <a:srgbClr val="1B1B27"/>
                </a:solidFill>
                <a:latin typeface="Raleway"/>
                <a:ea typeface="Raleway"/>
                <a:cs typeface="Raleway"/>
                <a:sym typeface="Raleway"/>
              </a:rPr>
              <a:t>Complexity Table</a:t>
            </a:r>
            <a:endParaRPr sz="2200">
              <a:solidFill>
                <a:schemeClr val="dk1"/>
              </a:solidFill>
              <a:latin typeface="Calibri"/>
              <a:ea typeface="Calibri"/>
              <a:cs typeface="Calibri"/>
              <a:sym typeface="Calibri"/>
            </a:endParaRPr>
          </a:p>
        </p:txBody>
      </p:sp>
      <p:sp>
        <p:nvSpPr>
          <p:cNvPr id="234" name="Google Shape;234;p8"/>
          <p:cNvSpPr/>
          <p:nvPr/>
        </p:nvSpPr>
        <p:spPr>
          <a:xfrm>
            <a:off x="9872067" y="3569018"/>
            <a:ext cx="3978116" cy="217741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3C3939"/>
              </a:buClr>
              <a:buSzPts val="1750"/>
              <a:buFont typeface="Roboto"/>
              <a:buNone/>
            </a:pPr>
            <a:r>
              <a:rPr lang="en-US" sz="1750">
                <a:solidFill>
                  <a:srgbClr val="3C3939"/>
                </a:solidFill>
                <a:latin typeface="Roboto"/>
                <a:ea typeface="Roboto"/>
                <a:cs typeface="Roboto"/>
                <a:sym typeface="Roboto"/>
              </a:rPr>
              <a:t>A table is used to determine the complexity (simple, average, or complex) and corresponding weight for each type of function (EIs, EOs, EQs, ILFs, EIFs). The weighted counts are summed to get the count total.</a:t>
            </a:r>
            <a:endParaRPr sz="175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preencoded.png" id="240" name="Google Shape;240;p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41" name="Google Shape;241;p9"/>
          <p:cNvSpPr/>
          <p:nvPr/>
        </p:nvSpPr>
        <p:spPr>
          <a:xfrm>
            <a:off x="6162199" y="597575"/>
            <a:ext cx="7792403" cy="120681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800"/>
              <a:buFont typeface="Raleway"/>
              <a:buNone/>
            </a:pPr>
            <a:r>
              <a:rPr lang="en-US" sz="3800">
                <a:solidFill>
                  <a:srgbClr val="1B1B27"/>
                </a:solidFill>
                <a:latin typeface="Raleway"/>
                <a:ea typeface="Raleway"/>
                <a:cs typeface="Raleway"/>
                <a:sym typeface="Raleway"/>
              </a:rPr>
              <a:t>Object-Oriented Design Metrics: Characteristics</a:t>
            </a:r>
            <a:endParaRPr sz="3800">
              <a:solidFill>
                <a:schemeClr val="dk1"/>
              </a:solidFill>
              <a:latin typeface="Calibri"/>
              <a:ea typeface="Calibri"/>
              <a:cs typeface="Calibri"/>
              <a:sym typeface="Calibri"/>
            </a:endParaRPr>
          </a:p>
        </p:txBody>
      </p:sp>
      <p:sp>
        <p:nvSpPr>
          <p:cNvPr id="242" name="Google Shape;242;p9"/>
          <p:cNvSpPr/>
          <p:nvPr/>
        </p:nvSpPr>
        <p:spPr>
          <a:xfrm>
            <a:off x="6162199" y="2093952"/>
            <a:ext cx="3799761" cy="2672477"/>
          </a:xfrm>
          <a:prstGeom prst="roundRect">
            <a:avLst>
              <a:gd fmla="val 30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6362819" y="2294573"/>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Size</a:t>
            </a:r>
            <a:endParaRPr sz="1900">
              <a:solidFill>
                <a:schemeClr val="dk1"/>
              </a:solidFill>
              <a:latin typeface="Calibri"/>
              <a:ea typeface="Calibri"/>
              <a:cs typeface="Calibri"/>
              <a:sym typeface="Calibri"/>
            </a:endParaRPr>
          </a:p>
        </p:txBody>
      </p:sp>
      <p:sp>
        <p:nvSpPr>
          <p:cNvPr id="244" name="Google Shape;244;p9"/>
          <p:cNvSpPr/>
          <p:nvPr/>
        </p:nvSpPr>
        <p:spPr>
          <a:xfrm>
            <a:off x="6362819" y="2712006"/>
            <a:ext cx="3398520" cy="1853803"/>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number of population (classes, methods, attributes), volume (active objects, method invocations, messages exchanged), length (inheritance tree, dependencies), and functionality (use cases, features, functional requirements)</a:t>
            </a:r>
            <a:endParaRPr/>
          </a:p>
        </p:txBody>
      </p:sp>
      <p:sp>
        <p:nvSpPr>
          <p:cNvPr id="245" name="Google Shape;245;p9"/>
          <p:cNvSpPr/>
          <p:nvPr/>
        </p:nvSpPr>
        <p:spPr>
          <a:xfrm>
            <a:off x="10355462" y="2077120"/>
            <a:ext cx="3799761" cy="2672477"/>
          </a:xfrm>
          <a:prstGeom prst="roundRect">
            <a:avLst>
              <a:gd fmla="val 30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10556082" y="2277741"/>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Coupling</a:t>
            </a:r>
            <a:endParaRPr sz="1900">
              <a:solidFill>
                <a:schemeClr val="dk1"/>
              </a:solidFill>
              <a:latin typeface="Calibri"/>
              <a:ea typeface="Calibri"/>
              <a:cs typeface="Calibri"/>
              <a:sym typeface="Calibri"/>
            </a:endParaRPr>
          </a:p>
        </p:txBody>
      </p:sp>
      <p:sp>
        <p:nvSpPr>
          <p:cNvPr id="247" name="Google Shape;247;p9"/>
          <p:cNvSpPr/>
          <p:nvPr/>
        </p:nvSpPr>
        <p:spPr>
          <a:xfrm>
            <a:off x="10556082" y="2695174"/>
            <a:ext cx="3398520" cy="154483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Represents the physical connections between elements of the OO design, such as the number of collaborations between classes or messages passed between objects.</a:t>
            </a:r>
            <a:endParaRPr sz="1500">
              <a:solidFill>
                <a:schemeClr val="dk1"/>
              </a:solidFill>
              <a:latin typeface="Calibri"/>
              <a:ea typeface="Calibri"/>
              <a:cs typeface="Calibri"/>
              <a:sym typeface="Calibri"/>
            </a:endParaRPr>
          </a:p>
        </p:txBody>
      </p:sp>
      <p:sp>
        <p:nvSpPr>
          <p:cNvPr id="248" name="Google Shape;248;p9"/>
          <p:cNvSpPr/>
          <p:nvPr/>
        </p:nvSpPr>
        <p:spPr>
          <a:xfrm>
            <a:off x="8062079" y="5160050"/>
            <a:ext cx="3799761" cy="2672477"/>
          </a:xfrm>
          <a:prstGeom prst="roundRect">
            <a:avLst>
              <a:gd fmla="val 3035" name="adj"/>
            </a:avLst>
          </a:prstGeom>
          <a:solidFill>
            <a:srgbClr val="E1E1EA"/>
          </a:solidFill>
          <a:ln cap="flat" cmpd="sng" w="9525">
            <a:solidFill>
              <a:srgbClr val="C7C7D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262699" y="5360671"/>
            <a:ext cx="2413754" cy="301585"/>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3C3939"/>
              </a:buClr>
              <a:buSzPts val="1900"/>
              <a:buFont typeface="Raleway"/>
              <a:buNone/>
            </a:pPr>
            <a:r>
              <a:rPr lang="en-US" sz="1900">
                <a:solidFill>
                  <a:srgbClr val="3C3939"/>
                </a:solidFill>
                <a:latin typeface="Raleway"/>
                <a:ea typeface="Raleway"/>
                <a:cs typeface="Raleway"/>
                <a:sym typeface="Raleway"/>
              </a:rPr>
              <a:t>Sufficiency</a:t>
            </a:r>
            <a:endParaRPr sz="1900">
              <a:solidFill>
                <a:schemeClr val="dk1"/>
              </a:solidFill>
              <a:latin typeface="Calibri"/>
              <a:ea typeface="Calibri"/>
              <a:cs typeface="Calibri"/>
              <a:sym typeface="Calibri"/>
            </a:endParaRPr>
          </a:p>
        </p:txBody>
      </p:sp>
      <p:sp>
        <p:nvSpPr>
          <p:cNvPr id="250" name="Google Shape;250;p9"/>
          <p:cNvSpPr/>
          <p:nvPr/>
        </p:nvSpPr>
        <p:spPr>
          <a:xfrm>
            <a:off x="8262699" y="5778104"/>
            <a:ext cx="3398520" cy="185380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3C3939"/>
              </a:buClr>
              <a:buSzPts val="1500"/>
              <a:buFont typeface="Roboto"/>
              <a:buNone/>
            </a:pPr>
            <a:r>
              <a:rPr lang="en-US" sz="1500">
                <a:solidFill>
                  <a:srgbClr val="3C3939"/>
                </a:solidFill>
                <a:latin typeface="Roboto"/>
                <a:ea typeface="Roboto"/>
                <a:cs typeface="Roboto"/>
                <a:sym typeface="Roboto"/>
              </a:rPr>
              <a:t>The degree to which an abstraction possesses the features required of it, or the degree to which a design component possesses features in its abstraction, from the point of view of the current application.</a:t>
            </a:r>
            <a:endParaRPr sz="15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2024-11-25T04:24:10Z</dcterms:created>
  <dc:creator>PptxGenJS</dc:creator>
</cp:coreProperties>
</file>